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324" r:id="rId4"/>
    <p:sldId id="264" r:id="rId5"/>
    <p:sldId id="352" r:id="rId6"/>
    <p:sldId id="355" r:id="rId7"/>
    <p:sldId id="356" r:id="rId8"/>
    <p:sldId id="280" r:id="rId9"/>
    <p:sldId id="347" r:id="rId10"/>
    <p:sldId id="357" r:id="rId11"/>
    <p:sldId id="358" r:id="rId12"/>
    <p:sldId id="359" r:id="rId13"/>
    <p:sldId id="360" r:id="rId14"/>
    <p:sldId id="361" r:id="rId15"/>
    <p:sldId id="362" r:id="rId16"/>
    <p:sldId id="333" r:id="rId17"/>
    <p:sldId id="266" r:id="rId18"/>
    <p:sldId id="331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53" r:id="rId27"/>
    <p:sldId id="370" r:id="rId28"/>
    <p:sldId id="262" r:id="rId29"/>
    <p:sldId id="35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5B2"/>
    <a:srgbClr val="1C1E26"/>
    <a:srgbClr val="303342"/>
    <a:srgbClr val="7B7BAD"/>
    <a:srgbClr val="1FBFA4"/>
    <a:srgbClr val="0E5581"/>
    <a:srgbClr val="BD2033"/>
    <a:srgbClr val="84161F"/>
    <a:srgbClr val="C4C4DA"/>
    <a:srgbClr val="485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303" autoAdjust="0"/>
  </p:normalViewPr>
  <p:slideViewPr>
    <p:cSldViewPr snapToGrid="0">
      <p:cViewPr varScale="1">
        <p:scale>
          <a:sx n="79" d="100"/>
          <a:sy n="79" d="100"/>
        </p:scale>
        <p:origin x="682" y="96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Некоторые ссылки не рабочие!?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12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4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Ссылка на видео не доступна!!!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1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Некоторые ссылки не рабочие!?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46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9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5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8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1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1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900A864-8DD3-409A-A475-35685B945DC4}"/>
              </a:ext>
            </a:extLst>
          </p:cNvPr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FC662B-1296-4228-A4C6-C86553135202}"/>
                </a:ext>
              </a:extLst>
            </p:cNvPr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FB636A9-5BD6-468F-8EFE-E8D44D2BD14D}"/>
                </a:ext>
              </a:extLst>
            </p:cNvPr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8347A0-3B6E-4AD0-994D-E3F43BE4ACF9}"/>
                </a:ext>
              </a:extLst>
            </p:cNvPr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3BF83A-5F0D-4826-9083-A80E717C881E}"/>
                </a:ext>
              </a:extLst>
            </p:cNvPr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7CD5AE-6736-4A9F-A647-CBE7CC0BCFEB}"/>
                </a:ext>
              </a:extLst>
            </p:cNvPr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A635BA-0AC0-4465-97D9-2EED954712AF}"/>
                </a:ext>
              </a:extLst>
            </p:cNvPr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538500-7CA6-4D92-B1B6-4AD83E1FBAA6}"/>
                </a:ext>
              </a:extLst>
            </p:cNvPr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77B6CE8-30A5-4A4B-8F77-ACA0642EEE0A}"/>
                </a:ext>
              </a:extLst>
            </p:cNvPr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19F45-E331-4110-9691-B087BB50E691}"/>
                </a:ext>
              </a:extLst>
            </p:cNvPr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7C8F7D6-557A-4950-A156-61FEEC40E928}"/>
                </a:ext>
              </a:extLst>
            </p:cNvPr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250" y="960742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260264" y="1356030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297551" y="2"/>
            <a:ext cx="1894449" cy="1905485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‹#›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935494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f7WFdGtO7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lh3.googleusercontent.com/t2ypp_VrTZV6bgunhIq8FfuhoVMdVO5qo3Hlhiy-Fouyxe8lX3u3df_a6OgGi5c9aA1LMA=s85" TargetMode="External"/><Relationship Id="rId5" Type="http://schemas.openxmlformats.org/officeDocument/2006/relationships/hyperlink" Target="https://lh3.googleusercontent.com/CJh4F0-td71lieuKjzoIwlbYDotqVMA56a6OrfVMT4jMWTJgz4nzRr38DVXyF-DqktEK9Q=s85" TargetMode="Externa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PlomWWAclx8JbRs7lEWt2hjmRJtVFILBNzjBJZbQlERs0_KEXr7HQ_3bUYgdAATn5VgruQ=s11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6Dx4bUGVCQpw9q0-6H_Gmxx7rcVMjA6jiOa9g1aGy0GXTOD-hJyina5flr6D4e6Ghe_2Q0U=s11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luy-y4zBjb5OxR08JSnmUJq5a7NJOSHADOb_pTnj6X4ec6Isb_cykvRo5-TleGY5UVLU=s1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h3.googleusercontent.com/l_2-_WnNXyqTWF2ltorW5cNVP4IEfFcmZmeNXquN5QZpS-tFMUFL6OzyH6gyEcI3xKLv3A=s8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0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f0Vo0Xl40IFVDtn1-XTuSZAB3bNuq9VLcfvbOk4RMV0PaqztvUuoikLNvrKKijpyDcBc=s11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psZ_BHmpX8NK43NCj37lkm-hrNMCvZs7xGWq3TFvMDdLUvOaREIzNyurTGwdOWE5c-DIlw=s13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SxDFPOndwYzxB6K9BLmwq8l18-8N_OCuvCdonDPKA1ezMHXDoNPYiOsbKwkXOvoRQ0F8=s11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uqDEp8CJdQ7waYVOHeL353ppqdBd0E7e3w3PsjKDMGGADUStTQoUjswNfNNUpU-cKMZdr14=s8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tE2yUIc0Z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c/c2/EdinburghInternationalBookFestival2007.jpg/800px-EdinburghInternationalBookFestival2007.jpg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h3.googleusercontent.com/5TlLVDy3v9kV0FnNQ1H6I680RXHDntruh8XPWjf9dUiXxj70NVAJ3ioFj3Y0AX8snVScOkk=s108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s://lh3.googleusercontent.com/r-oXA4fXwJzlbSWYw5_rbh1sZaHOGwqpDGr6tyZ77q_I9pK5dwUaucHzDV88qaUZtR4FxA=s1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lh3.googleusercontent.com/bZWyMPc5dab24z1PA0wHc8dwaWK2EwvxKCEPRwrhQpW-e6RxSU1EBH0yeUDUFH5klCT0gg=s89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h3.googleusercontent.com/5TlLVDy3v9kV0FnNQ1H6I680RXHDntruh8XPWjf9dUiXxj70NVAJ3ioFj3Y0AX8snVScOkk=s108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upload.wikimedia.org/wikipedia/commons/thumb/e/e6/Eupatoria_04-14_img10_StElijah_Church.jpg/800px-Eupatoria_04-14_img10_StElijah_Church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lh3.googleusercontent.com/oe-KEn6bntDVhyyD30u7Es24dNGhwoXACP9nDr2MFlz5LhclMI6v_Im6c5JAOQdJA_PKxg=s85" TargetMode="External"/><Relationship Id="rId5" Type="http://schemas.openxmlformats.org/officeDocument/2006/relationships/image" Target="../media/image19.jpg"/><Relationship Id="rId10" Type="http://schemas.openxmlformats.org/officeDocument/2006/relationships/hyperlink" Target="https://upload.wikimedia.org/wikipedia/commons/thumb/9/95/0338-Tekie_Dervish.jpg/1920px-0338-Tekie_Dervish.jpg?1534509901591" TargetMode="External"/><Relationship Id="rId4" Type="http://schemas.openxmlformats.org/officeDocument/2006/relationships/image" Target="../media/image18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4" Type="http://schemas.openxmlformats.org/officeDocument/2006/relationships/hyperlink" Target="https://lh3.googleusercontent.com/s35uUPTisKUorYsII4M6ufzvoK3u2xAM3EKHYJAQb2lgyxDSiUp8i8aMjcr8q6mmPc4m=s1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Relationship Id="rId4" Type="http://schemas.openxmlformats.org/officeDocument/2006/relationships/hyperlink" Target="https://lh3.googleusercontent.com/BY8bPsj5HSr9tRIjhLVV2tTxUucLEjaPQ3tkFCCw1JhnZcGBC3Yxl1geHCRzebuD-t7KqME=s13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/>
          <p:cNvSpPr txBox="1"/>
          <p:nvPr/>
        </p:nvSpPr>
        <p:spPr>
          <a:xfrm>
            <a:off x="769260" y="1958539"/>
            <a:ext cx="5650591" cy="379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7200" dirty="0">
                <a:solidFill>
                  <a:schemeClr val="bg1"/>
                </a:solidFill>
                <a:latin typeface="+mj-lt"/>
              </a:rPr>
              <a:t>Телебачення</a:t>
            </a:r>
          </a:p>
          <a:p>
            <a:pPr>
              <a:spcBef>
                <a:spcPts val="1200"/>
              </a:spcBef>
            </a:pPr>
            <a:r>
              <a:rPr lang="uk-UA" sz="3600" dirty="0">
                <a:solidFill>
                  <a:schemeClr val="bg1"/>
                </a:solidFill>
              </a:rPr>
              <a:t>Історія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uk-UA" sz="3600" dirty="0">
                <a:solidFill>
                  <a:schemeClr val="bg1"/>
                </a:solidFill>
              </a:rPr>
              <a:t>телебачення та його функції, структура та власники телеканалів, цензура, реклама, контент цільова аудиторія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7240" y="4396289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48928A-ADA1-4002-8EFE-3A6E4BB90641}"/>
              </a:ext>
            </a:extLst>
          </p:cNvPr>
          <p:cNvSpPr txBox="1"/>
          <p:nvPr/>
        </p:nvSpPr>
        <p:spPr>
          <a:xfrm>
            <a:off x="739764" y="2211458"/>
            <a:ext cx="6088740" cy="173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6600" b="1" dirty="0" smtClean="0">
                <a:solidFill>
                  <a:schemeClr val="bg1"/>
                </a:solidFill>
                <a:latin typeface="+mj-lt"/>
              </a:rPr>
              <a:t>Мистецтво в діалозі культур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C81991D-6E8B-4D71-B79A-E3E935B9E6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7" r="21257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0" y="819734"/>
            <a:ext cx="1138805" cy="11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3505200" y="6074713"/>
            <a:ext cx="5205046" cy="3693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05838" y="2951947"/>
            <a:ext cx="758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ВІДЕО: фрагмент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кінофільму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югославського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режисера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Еміра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Кустуриці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«Час </a:t>
            </a:r>
            <a:r>
              <a:rPr lang="ru-RU" sz="2800" b="1" dirty="0" err="1">
                <a:solidFill>
                  <a:schemeClr val="bg1"/>
                </a:solidFill>
                <a:latin typeface="+mj-lt"/>
              </a:rPr>
              <a:t>циган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»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5713E-FEB8-444C-9660-0171EE822C14}"/>
              </a:ext>
            </a:extLst>
          </p:cNvPr>
          <p:cNvSpPr txBox="1"/>
          <p:nvPr/>
        </p:nvSpPr>
        <p:spPr>
          <a:xfrm>
            <a:off x="3631212" y="6074713"/>
            <a:ext cx="510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2"/>
              </a:rPr>
              <a:t>https://www.youtube.com/watch?v=Vf7WFdGtO7U</a:t>
            </a:r>
            <a:r>
              <a:rPr lang="ru-RU" u="sng" dirty="0"/>
              <a:t>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06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FB9C5-A862-48F1-9EEC-935BEDFC4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1657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 rot="2700000">
            <a:off x="8947091" y="3799002"/>
            <a:ext cx="3327187" cy="5506007"/>
          </a:xfrm>
          <a:custGeom>
            <a:avLst/>
            <a:gdLst>
              <a:gd name="connsiteX0" fmla="*/ 105767 w 3327187"/>
              <a:gd name="connsiteY0" fmla="*/ 105766 h 5506007"/>
              <a:gd name="connsiteX1" fmla="*/ 361108 w 3327187"/>
              <a:gd name="connsiteY1" fmla="*/ 1 h 5506007"/>
              <a:gd name="connsiteX2" fmla="*/ 1146909 w 3327187"/>
              <a:gd name="connsiteY2" fmla="*/ 1 h 5506007"/>
              <a:gd name="connsiteX3" fmla="*/ 3327187 w 3327187"/>
              <a:gd name="connsiteY3" fmla="*/ 2180279 h 5506007"/>
              <a:gd name="connsiteX4" fmla="*/ 1460 w 3327187"/>
              <a:gd name="connsiteY4" fmla="*/ 5506007 h 5506007"/>
              <a:gd name="connsiteX5" fmla="*/ 0 w 3327187"/>
              <a:gd name="connsiteY5" fmla="*/ 5491531 h 5506007"/>
              <a:gd name="connsiteX6" fmla="*/ 1 w 3327187"/>
              <a:gd name="connsiteY6" fmla="*/ 361108 h 5506007"/>
              <a:gd name="connsiteX7" fmla="*/ 105767 w 3327187"/>
              <a:gd name="connsiteY7" fmla="*/ 105766 h 550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187" h="5506007">
                <a:moveTo>
                  <a:pt x="105767" y="105766"/>
                </a:moveTo>
                <a:cubicBezTo>
                  <a:pt x="171114" y="40419"/>
                  <a:pt x="261391" y="0"/>
                  <a:pt x="361108" y="1"/>
                </a:cubicBezTo>
                <a:lnTo>
                  <a:pt x="1146909" y="1"/>
                </a:lnTo>
                <a:lnTo>
                  <a:pt x="3327187" y="2180279"/>
                </a:lnTo>
                <a:lnTo>
                  <a:pt x="1460" y="5506007"/>
                </a:lnTo>
                <a:lnTo>
                  <a:pt x="0" y="5491531"/>
                </a:lnTo>
                <a:lnTo>
                  <a:pt x="1" y="361108"/>
                </a:lnTo>
                <a:cubicBezTo>
                  <a:pt x="1" y="261391"/>
                  <a:pt x="40419" y="171114"/>
                  <a:pt x="105767" y="105766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6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 rot="6300000">
            <a:off x="3848423" y="747351"/>
            <a:ext cx="4573065" cy="12075741"/>
          </a:xfrm>
          <a:custGeom>
            <a:avLst/>
            <a:gdLst>
              <a:gd name="connsiteX0" fmla="*/ 33655 w 4573065"/>
              <a:gd name="connsiteY0" fmla="*/ 11549761 h 12075741"/>
              <a:gd name="connsiteX1" fmla="*/ 0 w 4573065"/>
              <a:gd name="connsiteY1" fmla="*/ 11327154 h 12075741"/>
              <a:gd name="connsiteX2" fmla="*/ 0 w 4573065"/>
              <a:gd name="connsiteY2" fmla="*/ 449414 h 12075741"/>
              <a:gd name="connsiteX3" fmla="*/ 7209 w 4573065"/>
              <a:gd name="connsiteY3" fmla="*/ 377897 h 12075741"/>
              <a:gd name="connsiteX4" fmla="*/ 1417542 w 4573065"/>
              <a:gd name="connsiteY4" fmla="*/ 0 h 12075741"/>
              <a:gd name="connsiteX5" fmla="*/ 4573065 w 4573065"/>
              <a:gd name="connsiteY5" fmla="*/ 11776569 h 12075741"/>
              <a:gd name="connsiteX6" fmla="*/ 3456540 w 4573065"/>
              <a:gd name="connsiteY6" fmla="*/ 12075741 h 12075741"/>
              <a:gd name="connsiteX7" fmla="*/ 748586 w 4573065"/>
              <a:gd name="connsiteY7" fmla="*/ 12075741 h 12075741"/>
              <a:gd name="connsiteX8" fmla="*/ 33655 w 4573065"/>
              <a:gd name="connsiteY8" fmla="*/ 11549761 h 12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65" h="12075741">
                <a:moveTo>
                  <a:pt x="33655" y="11549761"/>
                </a:moveTo>
                <a:cubicBezTo>
                  <a:pt x="11783" y="11479440"/>
                  <a:pt x="0" y="11404673"/>
                  <a:pt x="0" y="11327154"/>
                </a:cubicBezTo>
                <a:lnTo>
                  <a:pt x="0" y="449414"/>
                </a:lnTo>
                <a:lnTo>
                  <a:pt x="7209" y="377897"/>
                </a:lnTo>
                <a:lnTo>
                  <a:pt x="1417542" y="0"/>
                </a:lnTo>
                <a:lnTo>
                  <a:pt x="4573065" y="11776569"/>
                </a:lnTo>
                <a:lnTo>
                  <a:pt x="3456540" y="12075741"/>
                </a:lnTo>
                <a:lnTo>
                  <a:pt x="748586" y="12075741"/>
                </a:lnTo>
                <a:cubicBezTo>
                  <a:pt x="412672" y="12075740"/>
                  <a:pt x="128435" y="11854487"/>
                  <a:pt x="33655" y="115497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3562" y="5336912"/>
            <a:ext cx="9394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+mj-lt"/>
              </a:rPr>
              <a:t>м. </a:t>
            </a:r>
            <a:r>
              <a:rPr lang="ru-RU" sz="4800" b="1" dirty="0" err="1" smtClean="0">
                <a:solidFill>
                  <a:schemeClr val="bg1"/>
                </a:solidFill>
                <a:latin typeface="+mj-lt"/>
              </a:rPr>
              <a:t>Кам’янець-Подільський</a:t>
            </a:r>
            <a:endParaRPr lang="ru-RU" sz="4800" b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</a:rPr>
              <a:t>на </a:t>
            </a:r>
            <a:r>
              <a:rPr lang="ru-RU" sz="3200" dirty="0" err="1">
                <a:solidFill>
                  <a:schemeClr val="bg1"/>
                </a:solidFill>
              </a:rPr>
              <a:t>Хмельниччині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— музей </a:t>
            </a:r>
            <a:r>
              <a:rPr lang="ru-RU" sz="3200" dirty="0">
                <a:solidFill>
                  <a:schemeClr val="bg1"/>
                </a:solidFill>
              </a:rPr>
              <a:t>просто </a:t>
            </a:r>
            <a:r>
              <a:rPr lang="ru-RU" sz="3200" dirty="0" smtClean="0">
                <a:solidFill>
                  <a:schemeClr val="bg1"/>
                </a:solidFill>
              </a:rPr>
              <a:t>неба 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4065" y="4756370"/>
            <a:ext cx="647125" cy="165427"/>
            <a:chOff x="795585" y="3421099"/>
            <a:chExt cx="1066015" cy="272508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9D97D0-308E-45C7-AC4F-956F98B3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747" y="4360370"/>
            <a:ext cx="79405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299755C-F168-4716-A9E8-86B440A1EE6A}"/>
              </a:ext>
            </a:extLst>
          </p:cNvPr>
          <p:cNvSpPr txBox="1"/>
          <p:nvPr/>
        </p:nvSpPr>
        <p:spPr>
          <a:xfrm>
            <a:off x="5900389" y="4250200"/>
            <a:ext cx="567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89FEB-9558-4A76-930E-0E3D59B2FFE6}"/>
              </a:ext>
            </a:extLst>
          </p:cNvPr>
          <p:cNvSpPr txBox="1"/>
          <p:nvPr/>
        </p:nvSpPr>
        <p:spPr>
          <a:xfrm>
            <a:off x="1184976" y="4954052"/>
            <a:ext cx="982204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</a:rPr>
              <a:t>Кафедральний</a:t>
            </a:r>
            <a:r>
              <a:rPr lang="ru-RU" sz="2800" dirty="0">
                <a:solidFill>
                  <a:srgbClr val="002060"/>
                </a:solidFill>
              </a:rPr>
              <a:t> собор Петра і Павла (м. </a:t>
            </a:r>
            <a:r>
              <a:rPr lang="ru-RU" sz="2800" dirty="0" err="1">
                <a:solidFill>
                  <a:srgbClr val="002060"/>
                </a:solidFill>
              </a:rPr>
              <a:t>Камянець-Подільський</a:t>
            </a:r>
            <a:r>
              <a:rPr lang="ru-RU" sz="28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EB76C-60FA-4034-A8B5-D2D549A1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0" y="855680"/>
            <a:ext cx="2700000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50C2C-1D59-4358-9F77-4A1E5AEC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00" y="855680"/>
            <a:ext cx="2700000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1D36C-A9EF-48E9-9FEE-F6A7C3EA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00" y="855680"/>
            <a:ext cx="2700000" cy="360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C69FCC-FCC0-492C-AAB1-CC9E5C4D2E01}"/>
              </a:ext>
            </a:extLst>
          </p:cNvPr>
          <p:cNvSpPr/>
          <p:nvPr/>
        </p:nvSpPr>
        <p:spPr>
          <a:xfrm>
            <a:off x="2183588" y="5540655"/>
            <a:ext cx="7824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5"/>
              </a:rPr>
              <a:t>https://lh3.googleusercontent.com/CJh4F0-td71lieuKjzoIwlbYDotqVMA56a6OrfVMT4jMWTJgz4nzRr38DVXyF-DqktEK9Q=s85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5C07BE-E535-446A-8C45-FA0D7C435A3F}"/>
              </a:ext>
            </a:extLst>
          </p:cNvPr>
          <p:cNvSpPr/>
          <p:nvPr/>
        </p:nvSpPr>
        <p:spPr>
          <a:xfrm>
            <a:off x="2183588" y="6065703"/>
            <a:ext cx="7824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6"/>
              </a:rPr>
              <a:t>https://lh3.googleusercontent.com/t2ypp_VrTZV6bgunhIq8FfuhoVMdVO5qo3Hlhiy-Fouyxe8lX3u3df_a6OgGi5c9aA1LMA=s85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8279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4668173" y="5280115"/>
            <a:ext cx="285565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Палац Альгамбра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28C7AF-D96C-4CEB-93CF-5189451864C3}"/>
              </a:ext>
            </a:extLst>
          </p:cNvPr>
          <p:cNvGrpSpPr/>
          <p:nvPr/>
        </p:nvGrpSpPr>
        <p:grpSpPr>
          <a:xfrm>
            <a:off x="2473677" y="5918057"/>
            <a:ext cx="7244646" cy="461665"/>
            <a:chOff x="2473677" y="5540655"/>
            <a:chExt cx="7244646" cy="4616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4A5CB5-B2F8-4245-AB6F-B94E8EA415DC}"/>
                </a:ext>
              </a:extLst>
            </p:cNvPr>
            <p:cNvSpPr/>
            <p:nvPr/>
          </p:nvSpPr>
          <p:spPr>
            <a:xfrm>
              <a:off x="2473677" y="5540655"/>
              <a:ext cx="7244646" cy="4616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B68C7D-E5F4-49A9-B04D-719B351567F3}"/>
                </a:ext>
              </a:extLst>
            </p:cNvPr>
            <p:cNvSpPr/>
            <p:nvPr/>
          </p:nvSpPr>
          <p:spPr>
            <a:xfrm>
              <a:off x="2544185" y="5540655"/>
              <a:ext cx="71036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u="sng" dirty="0">
                  <a:hlinkClick r:id="rId3"/>
                </a:rPr>
                <a:t>https://lh3.googleusercontent.com/PlomWWAclx8JbRs7lEWt2hjmRJtVFILBNzjBJZbQlERs0_KEXr7HQ_3bUYgdAATn5VgruQ=s114</a:t>
              </a:r>
              <a:r>
                <a:rPr lang="ru-RU" sz="1200" i="1" u="sng" dirty="0"/>
                <a:t> </a:t>
              </a:r>
              <a:endParaRPr lang="en-US" sz="1200" i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CF81BA-AB5F-4705-983B-4A72E18E1532}"/>
              </a:ext>
            </a:extLst>
          </p:cNvPr>
          <p:cNvGrpSpPr/>
          <p:nvPr/>
        </p:nvGrpSpPr>
        <p:grpSpPr>
          <a:xfrm>
            <a:off x="534563" y="478279"/>
            <a:ext cx="11122874" cy="3960000"/>
            <a:chOff x="534563" y="666803"/>
            <a:chExt cx="11122874" cy="3960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78DD7A-AF7F-45B7-BBA7-6DD9FA70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437" y="666803"/>
              <a:ext cx="5280000" cy="39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460059-182C-4314-A096-A9074ACE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63" y="666803"/>
              <a:ext cx="5308311" cy="39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265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616665" y="5360963"/>
            <a:ext cx="69540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Церква Санта-</a:t>
            </a:r>
            <a:r>
              <a:rPr lang="ru-RU" sz="2800" dirty="0" err="1">
                <a:solidFill>
                  <a:schemeClr val="bg1"/>
                </a:solidFill>
              </a:rPr>
              <a:t>Марія</a:t>
            </a:r>
            <a:r>
              <a:rPr lang="ru-RU" sz="2800" dirty="0">
                <a:solidFill>
                  <a:schemeClr val="bg1"/>
                </a:solidFill>
              </a:rPr>
              <a:t>-де-ла-Альгамбра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https://lh3.googleusercontent.com/6Dx4bUGVCQpw9q0-6H_Gmxx7rcVMjA6jiOa9g1aGy0GXTOD-hJyina5flr6D4e6Ghe_2Q0U=s114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r="2657" b="15494"/>
          <a:stretch/>
        </p:blipFill>
        <p:spPr>
          <a:xfrm>
            <a:off x="2683335" y="388279"/>
            <a:ext cx="682533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616665" y="5360963"/>
            <a:ext cx="69540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Левовий</a:t>
            </a:r>
            <a:r>
              <a:rPr lang="ru-RU" sz="2800" dirty="0">
                <a:solidFill>
                  <a:schemeClr val="bg1"/>
                </a:solidFill>
              </a:rPr>
              <a:t> дворик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https://lh3.googleusercontent.com/luy-y4zBjb5OxR08JSnmUJq5a7NJOSHADOb_pTnj6X4ec6Isb_cykvRo5-TleGY5UVLU=s110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23" y="539826"/>
            <a:ext cx="652075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3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2F45691-27C2-4D4D-A160-647AAA915C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4" r="13696"/>
          <a:stretch/>
        </p:blipFill>
        <p:spPr>
          <a:xfrm>
            <a:off x="8140700" y="0"/>
            <a:ext cx="4051300" cy="6862763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CA271F19-0809-4005-B38B-508FE0BD21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r="14423"/>
          <a:stretch>
            <a:fillRect/>
          </a:stretch>
        </p:blipFill>
        <p:spPr>
          <a:xfrm>
            <a:off x="0" y="0"/>
            <a:ext cx="4060825" cy="6862763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EE971D-222B-451E-9CF7-985E70E91EA0}"/>
              </a:ext>
            </a:extLst>
          </p:cNvPr>
          <p:cNvGrpSpPr/>
          <p:nvPr/>
        </p:nvGrpSpPr>
        <p:grpSpPr>
          <a:xfrm>
            <a:off x="3751146" y="0"/>
            <a:ext cx="4689709" cy="6857999"/>
            <a:chOff x="2632639" y="0"/>
            <a:chExt cx="6926722" cy="6857999"/>
          </a:xfrm>
        </p:grpSpPr>
        <p:sp>
          <p:nvSpPr>
            <p:cNvPr id="5" name="Rectangle 4"/>
            <p:cNvSpPr/>
            <p:nvPr/>
          </p:nvSpPr>
          <p:spPr>
            <a:xfrm>
              <a:off x="3089435" y="0"/>
              <a:ext cx="6057614" cy="6857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6200000">
              <a:off x="2661639" y="666722"/>
              <a:ext cx="398798" cy="4567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91615AE-526A-42E3-91AD-FD22926C1066}"/>
                </a:ext>
              </a:extLst>
            </p:cNvPr>
            <p:cNvSpPr/>
            <p:nvPr/>
          </p:nvSpPr>
          <p:spPr>
            <a:xfrm rot="5400000">
              <a:off x="9137953" y="6104597"/>
              <a:ext cx="398798" cy="44401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30456" y="936009"/>
            <a:ext cx="353109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Бажання осягнути і “вдихнути” культуру й мистецтво різних народів надихало багатьох митців.</a:t>
            </a:r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uk-UA" sz="2000" dirty="0" smtClean="0">
              <a:solidFill>
                <a:schemeClr val="bg1"/>
              </a:solidFill>
            </a:endParaRPr>
          </a:p>
          <a:p>
            <a:pPr algn="r"/>
            <a:r>
              <a:rPr lang="uk-UA" sz="2000" dirty="0" smtClean="0">
                <a:solidFill>
                  <a:schemeClr val="bg1"/>
                </a:solidFill>
              </a:rPr>
              <a:t>Художники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Ван </a:t>
            </a:r>
            <a:r>
              <a:rPr lang="uk-UA" sz="2800" b="1" dirty="0" err="1">
                <a:solidFill>
                  <a:schemeClr val="bg1"/>
                </a:solidFill>
              </a:rPr>
              <a:t>Гог</a:t>
            </a:r>
            <a:r>
              <a:rPr lang="uk-UA" sz="2800" b="1" dirty="0">
                <a:solidFill>
                  <a:schemeClr val="bg1"/>
                </a:solidFill>
              </a:rPr>
              <a:t> і Поль </a:t>
            </a:r>
            <a:r>
              <a:rPr lang="uk-UA" sz="2800" b="1" dirty="0" err="1">
                <a:solidFill>
                  <a:schemeClr val="bg1"/>
                </a:solidFill>
              </a:rPr>
              <a:t>Гоген</a:t>
            </a:r>
            <a:r>
              <a:rPr lang="uk-UA" sz="2000" dirty="0">
                <a:solidFill>
                  <a:schemeClr val="bg1"/>
                </a:solidFill>
              </a:rPr>
              <a:t> у свій час покинули розвинену європейську цивілізацію, щоб відшукати смисл життя у первісності існування інших народів, намагаючись передати ці відчуття на картинах.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70439" y="743735"/>
            <a:ext cx="4738682" cy="305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6000" dirty="0">
                <a:solidFill>
                  <a:schemeClr val="bg1"/>
                </a:solidFill>
                <a:latin typeface="+mj-lt"/>
              </a:rPr>
              <a:t>Михайло Врубель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Дівчинка</a:t>
            </a:r>
            <a:r>
              <a:rPr lang="ru-RU" sz="4000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тлі</a:t>
            </a:r>
            <a:r>
              <a:rPr lang="ru-RU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+mj-lt"/>
              </a:rPr>
              <a:t>персидського</a:t>
            </a:r>
            <a:r>
              <a:rPr lang="ru-RU" sz="4000" dirty="0">
                <a:solidFill>
                  <a:schemeClr val="bg1"/>
                </a:solidFill>
                <a:latin typeface="+mj-lt"/>
              </a:rPr>
              <a:t> килима»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52122" y="4314577"/>
            <a:ext cx="6086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Інтерес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до Сходу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виявляв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і Михайло Врубель. 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київський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період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художник написав «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Етюд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східному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стилі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» та картину «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Дівчинка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тлі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персидського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килима»,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стала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гордістю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столичного музею. </a:t>
            </a:r>
            <a:endParaRPr lang="uk-UA" sz="20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pic>
        <p:nvPicPr>
          <p:cNvPr id="22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4"/>
          <a:stretch/>
        </p:blipFill>
        <p:spPr>
          <a:xfrm>
            <a:off x="-1" y="0"/>
            <a:ext cx="539826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9C406-B83A-4461-A2F5-343782E5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34" y="743735"/>
            <a:ext cx="729670" cy="73253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74D78A-1C6F-4360-8E80-2256B6970D0C}"/>
              </a:ext>
            </a:extLst>
          </p:cNvPr>
          <p:cNvSpPr/>
          <p:nvPr/>
        </p:nvSpPr>
        <p:spPr>
          <a:xfrm>
            <a:off x="5836596" y="6225862"/>
            <a:ext cx="5924145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83E99E-137A-4612-A99D-7660C18CF8AF}"/>
              </a:ext>
            </a:extLst>
          </p:cNvPr>
          <p:cNvSpPr/>
          <p:nvPr/>
        </p:nvSpPr>
        <p:spPr>
          <a:xfrm>
            <a:off x="5949785" y="6225863"/>
            <a:ext cx="57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4"/>
              </a:rPr>
              <a:t>https://lh3.googleusercontent.com/l_2-_WnNXyqTWF2ltorW5cNVP4IEfFcmZmeNXquN5QZpS-tFMUFL6OzyH6gyEcI3xKLv3A=s85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1516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67A1D8C-71A2-44B4-BA8F-96A39D63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CD721C8-3167-42F4-A3DD-35465771113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132" y="1365602"/>
            <a:ext cx="3490580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Микола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Римський</a:t>
            </a: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-Корсаков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297" y="4024982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Клод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Дебюссі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49502" y="1365602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Роберт Шуман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9502" y="4024982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Ежен Делакруа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A12FF66-8B25-4C0F-8453-C4C92502B8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" b="21047"/>
          <a:stretch/>
        </p:blipFill>
        <p:spPr>
          <a:xfrm>
            <a:off x="6524625" y="905700"/>
            <a:ext cx="2381250" cy="2379662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CC5E8134-C97D-441F-B6BD-E05949C656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8986"/>
          <a:stretch>
            <a:fillRect/>
          </a:stretch>
        </p:blipFill>
        <p:spPr>
          <a:xfrm>
            <a:off x="6524625" y="3590162"/>
            <a:ext cx="2381250" cy="2379663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55B07284-57C1-470D-9DC5-A98C54672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25278"/>
          <a:stretch/>
        </p:blipFill>
        <p:spPr>
          <a:xfrm>
            <a:off x="3267075" y="3572700"/>
            <a:ext cx="2381250" cy="2379662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CD447AEC-9A4F-468A-BECE-979E9B2B58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453"/>
          <a:stretch/>
        </p:blipFill>
        <p:spPr>
          <a:xfrm>
            <a:off x="3267075" y="888237"/>
            <a:ext cx="2381250" cy="2379663"/>
          </a:xfrm>
        </p:spPr>
      </p:pic>
      <p:grpSp>
        <p:nvGrpSpPr>
          <p:cNvPr id="4" name="Group 3"/>
          <p:cNvGrpSpPr/>
          <p:nvPr/>
        </p:nvGrpSpPr>
        <p:grpSpPr>
          <a:xfrm>
            <a:off x="4914262" y="2250021"/>
            <a:ext cx="2363476" cy="2363476"/>
            <a:chOff x="5207000" y="3075194"/>
            <a:chExt cx="1778000" cy="1778000"/>
          </a:xfrm>
        </p:grpSpPr>
        <p:sp>
          <p:nvSpPr>
            <p:cNvPr id="10" name="Oval 9"/>
            <p:cNvSpPr/>
            <p:nvPr/>
          </p:nvSpPr>
          <p:spPr>
            <a:xfrm>
              <a:off x="5207000" y="3075194"/>
              <a:ext cx="1778000" cy="1778000"/>
            </a:xfrm>
            <a:prstGeom prst="ellipse">
              <a:avLst/>
            </a:prstGeom>
            <a:gradFill>
              <a:gsLst>
                <a:gs pos="26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F99F3-6DA9-403D-A060-BB671317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3817" y="3363493"/>
              <a:ext cx="1164367" cy="12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91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67A1D8C-71A2-44B4-BA8F-96A39D63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CD721C8-3167-42F4-A3DD-35465771113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132" y="1221082"/>
            <a:ext cx="3490580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Тарас Шевченко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297" y="4008786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Густав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Клімт</a:t>
            </a: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49502" y="1221082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Пабло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Пікассо</a:t>
            </a: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9502" y="4008786"/>
            <a:ext cx="2435151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Пауля Клее</a:t>
            </a:r>
            <a:endParaRPr lang="en-US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A12FF66-8B25-4C0F-8453-C4C92502B8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76" y="852701"/>
            <a:ext cx="2379600" cy="2379600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CC5E8134-C97D-441F-B6BD-E05949C656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26098"/>
          <a:stretch/>
        </p:blipFill>
        <p:spPr>
          <a:xfrm>
            <a:off x="6476076" y="3635513"/>
            <a:ext cx="2379600" cy="2379600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55B07284-57C1-470D-9DC5-A98C54672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b="24537"/>
          <a:stretch/>
        </p:blipFill>
        <p:spPr>
          <a:xfrm>
            <a:off x="3335817" y="3635513"/>
            <a:ext cx="2379600" cy="237960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7B9A472-54F1-41FA-996D-471122519E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19699"/>
          <a:stretch/>
        </p:blipFill>
        <p:spPr>
          <a:xfrm>
            <a:off x="3334085" y="851223"/>
            <a:ext cx="2381332" cy="2379600"/>
          </a:xfrm>
        </p:spPr>
      </p:pic>
      <p:grpSp>
        <p:nvGrpSpPr>
          <p:cNvPr id="17" name="Group 16"/>
          <p:cNvGrpSpPr/>
          <p:nvPr/>
        </p:nvGrpSpPr>
        <p:grpSpPr>
          <a:xfrm>
            <a:off x="4914262" y="2250021"/>
            <a:ext cx="2363476" cy="2363476"/>
            <a:chOff x="5207000" y="3075194"/>
            <a:chExt cx="1778000" cy="1778000"/>
          </a:xfrm>
        </p:grpSpPr>
        <p:sp>
          <p:nvSpPr>
            <p:cNvPr id="18" name="Oval 17"/>
            <p:cNvSpPr/>
            <p:nvPr/>
          </p:nvSpPr>
          <p:spPr>
            <a:xfrm>
              <a:off x="5207000" y="3075194"/>
              <a:ext cx="1778000" cy="1778000"/>
            </a:xfrm>
            <a:prstGeom prst="ellipse">
              <a:avLst/>
            </a:prstGeom>
            <a:gradFill>
              <a:gsLst>
                <a:gs pos="26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2F99F3-6DA9-403D-A060-BB671317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3817" y="3363493"/>
              <a:ext cx="1164367" cy="12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60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3505200" y="6074713"/>
            <a:ext cx="5205046" cy="3693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12494" y="3167390"/>
            <a:ext cx="656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ВІДЕО: фрагмент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кіноф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льму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«Сам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удома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»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5713E-FEB8-444C-9660-0171EE822C14}"/>
              </a:ext>
            </a:extLst>
          </p:cNvPr>
          <p:cNvSpPr txBox="1"/>
          <p:nvPr/>
        </p:nvSpPr>
        <p:spPr>
          <a:xfrm>
            <a:off x="3631212" y="6074713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https://www.youtube.com/watch?v=KhCteGsohtQ </a:t>
            </a:r>
            <a:r>
              <a:rPr lang="ru-RU" u="sng" dirty="0"/>
              <a:t>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66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193354" y="5053948"/>
            <a:ext cx="780529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Твір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африканської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художниці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Карен </a:t>
            </a:r>
            <a:r>
              <a:rPr lang="ru-RU" sz="2800" b="1" dirty="0" err="1">
                <a:solidFill>
                  <a:schemeClr val="bg1"/>
                </a:solidFill>
              </a:rPr>
              <a:t>Лоурен</a:t>
            </a:r>
            <a:r>
              <a:rPr lang="ru-RU" sz="2800" b="1" dirty="0">
                <a:solidFill>
                  <a:schemeClr val="bg1"/>
                </a:solidFill>
              </a:rPr>
              <a:t>–</a:t>
            </a:r>
            <a:r>
              <a:rPr lang="ru-RU" sz="2800" b="1" dirty="0" err="1">
                <a:solidFill>
                  <a:schemeClr val="bg1"/>
                </a:solidFill>
              </a:rPr>
              <a:t>Роу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(</a:t>
            </a:r>
            <a:r>
              <a:rPr lang="en-US" sz="2800" dirty="0">
                <a:solidFill>
                  <a:schemeClr val="bg1"/>
                </a:solidFill>
              </a:rPr>
              <a:t>Karen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Laurence-Rowe)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https://lh3.googleusercontent.com/f0Vo0Xl40IFVDtn1-XTuSZAB3bNuq9VLcfvbOk4RMV0PaqztvUuoikLNvrKKijpyDcBc=s111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32" y="539826"/>
            <a:ext cx="565233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0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193354" y="5269391"/>
            <a:ext cx="78052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Густав </a:t>
            </a:r>
            <a:r>
              <a:rPr lang="ru-RU" sz="2800" b="1" dirty="0" err="1">
                <a:solidFill>
                  <a:schemeClr val="bg1"/>
                </a:solidFill>
              </a:rPr>
              <a:t>Клімт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«</a:t>
            </a:r>
            <a:r>
              <a:rPr lang="ru-RU" sz="2800" dirty="0" err="1">
                <a:solidFill>
                  <a:schemeClr val="bg1"/>
                </a:solidFill>
              </a:rPr>
              <a:t>Очікування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https://lh3.googleusercontent.com/psZ_BHmpX8NK43NCj37lkm-hrNMCvZs7xGWq3TFvMDdLUvOaREIzNyurTGwdOWE5c-DIlw=s136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0" y="558897"/>
            <a:ext cx="6912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7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193354" y="5269391"/>
            <a:ext cx="78052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Пауль Клее </a:t>
            </a:r>
            <a:r>
              <a:rPr lang="ru-RU" sz="2800" dirty="0">
                <a:solidFill>
                  <a:schemeClr val="bg1"/>
                </a:solidFill>
              </a:rPr>
              <a:t>«Сад </a:t>
            </a:r>
            <a:r>
              <a:rPr lang="ru-RU" sz="2800" dirty="0" err="1">
                <a:solidFill>
                  <a:schemeClr val="bg1"/>
                </a:solidFill>
              </a:rPr>
              <a:t>храмів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https://lh3.googleusercontent.com/SxDFPOndwYzxB6K9BLmwq8l18-8N_OCuvCdonDPKA1ezMHXDoNPYiOsbKwkXOvoRQ0F8=s110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21" y="558897"/>
            <a:ext cx="560655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6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5053D4-3B69-497F-95FC-51916B400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1087"/>
          <a:stretch/>
        </p:blipFill>
        <p:spPr>
          <a:xfrm>
            <a:off x="150922" y="600524"/>
            <a:ext cx="2856820" cy="45000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0607D08-AC58-4842-88E8-40612CE80D8E}"/>
              </a:ext>
            </a:extLst>
          </p:cNvPr>
          <p:cNvGrpSpPr/>
          <p:nvPr/>
        </p:nvGrpSpPr>
        <p:grpSpPr>
          <a:xfrm>
            <a:off x="3158664" y="600524"/>
            <a:ext cx="2860190" cy="4500066"/>
            <a:chOff x="3193682" y="600524"/>
            <a:chExt cx="2860190" cy="450006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9BC243-96F0-4E33-8934-547BA1ADC3E3}"/>
                </a:ext>
              </a:extLst>
            </p:cNvPr>
            <p:cNvSpPr/>
            <p:nvPr/>
          </p:nvSpPr>
          <p:spPr>
            <a:xfrm>
              <a:off x="3193682" y="600525"/>
              <a:ext cx="2860190" cy="450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4D701E-AA6D-47F8-AED9-95454A55B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557" y="600524"/>
              <a:ext cx="2173459" cy="450006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36C9F-16B1-4771-9922-03DB64033BB6}"/>
              </a:ext>
            </a:extLst>
          </p:cNvPr>
          <p:cNvGrpSpPr/>
          <p:nvPr/>
        </p:nvGrpSpPr>
        <p:grpSpPr>
          <a:xfrm>
            <a:off x="6169776" y="600524"/>
            <a:ext cx="2860190" cy="4500066"/>
            <a:chOff x="6142669" y="600524"/>
            <a:chExt cx="2860190" cy="45000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704E4D-1E31-4DD5-8F53-231CB59B765E}"/>
                </a:ext>
              </a:extLst>
            </p:cNvPr>
            <p:cNvSpPr/>
            <p:nvPr/>
          </p:nvSpPr>
          <p:spPr>
            <a:xfrm>
              <a:off x="6142669" y="600525"/>
              <a:ext cx="2860190" cy="450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37B046-8939-4DA7-8EFA-4748A831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525" y="600524"/>
              <a:ext cx="1033754" cy="450006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A913F-234C-4C89-A638-CDA99A918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9527"/>
          <a:stretch/>
        </p:blipFill>
        <p:spPr>
          <a:xfrm>
            <a:off x="9180888" y="600524"/>
            <a:ext cx="2860190" cy="45000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7D85EF-7023-40FD-AA01-460254748427}"/>
              </a:ext>
            </a:extLst>
          </p:cNvPr>
          <p:cNvSpPr txBox="1"/>
          <p:nvPr/>
        </p:nvSpPr>
        <p:spPr>
          <a:xfrm>
            <a:off x="190223" y="5531837"/>
            <a:ext cx="28755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П. </a:t>
            </a:r>
            <a:r>
              <a:rPr lang="ru-RU" sz="2000" b="1" dirty="0" err="1">
                <a:solidFill>
                  <a:schemeClr val="bg1"/>
                </a:solidFill>
              </a:rPr>
              <a:t>Пікасо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Золота скульптура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04392-1325-414D-80DC-686E9F777A79}"/>
              </a:ext>
            </a:extLst>
          </p:cNvPr>
          <p:cNvSpPr txBox="1"/>
          <p:nvPr/>
        </p:nvSpPr>
        <p:spPr>
          <a:xfrm>
            <a:off x="3186015" y="5377948"/>
            <a:ext cx="287552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Две обнаженные фигуры </a:t>
            </a:r>
            <a:r>
              <a:rPr lang="ru-RU" sz="2000" b="1" dirty="0">
                <a:solidFill>
                  <a:schemeClr val="bg1"/>
                </a:solidFill>
              </a:rPr>
              <a:t>Народ </a:t>
            </a:r>
            <a:r>
              <a:rPr lang="ru-RU" sz="2000" b="1" dirty="0" err="1">
                <a:solidFill>
                  <a:schemeClr val="bg1"/>
                </a:solidFill>
              </a:rPr>
              <a:t>сенуфо</a:t>
            </a:r>
            <a:r>
              <a:rPr lang="ru-RU" sz="2000" dirty="0">
                <a:solidFill>
                  <a:schemeClr val="bg1"/>
                </a:solidFill>
              </a:rPr>
              <a:t>. Дерево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D6E6BE-AECE-481C-8DBD-9980D302CA54}"/>
              </a:ext>
            </a:extLst>
          </p:cNvPr>
          <p:cNvSpPr txBox="1"/>
          <p:nvPr/>
        </p:nvSpPr>
        <p:spPr>
          <a:xfrm>
            <a:off x="6180796" y="5377949"/>
            <a:ext cx="278393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Чоловік</a:t>
            </a:r>
            <a:r>
              <a:rPr lang="ru-RU" sz="2000" dirty="0">
                <a:solidFill>
                  <a:schemeClr val="bg1"/>
                </a:solidFill>
              </a:rPr>
              <a:t>. Африка. 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Кот-</a:t>
            </a:r>
            <a:r>
              <a:rPr lang="ru-RU" sz="2000" b="1" dirty="0" err="1" smtClean="0">
                <a:solidFill>
                  <a:schemeClr val="bg1"/>
                </a:solidFill>
              </a:rPr>
              <a:t>Д'Ивуарили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Мали</a:t>
            </a:r>
            <a:r>
              <a:rPr lang="ru-RU" sz="2000" dirty="0">
                <a:solidFill>
                  <a:schemeClr val="bg1"/>
                </a:solidFill>
              </a:rPr>
              <a:t>. Дерево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FFAA32-271C-4D10-BB99-DAC3FFFBF35D}"/>
              </a:ext>
            </a:extLst>
          </p:cNvPr>
          <p:cNvSpPr txBox="1"/>
          <p:nvPr/>
        </p:nvSpPr>
        <p:spPr>
          <a:xfrm>
            <a:off x="9335601" y="5547225"/>
            <a:ext cx="23083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Африканська</a:t>
            </a:r>
            <a:r>
              <a:rPr lang="ru-RU" sz="2000" dirty="0">
                <a:solidFill>
                  <a:schemeClr val="bg1"/>
                </a:solidFill>
              </a:rPr>
              <a:t> маска</a:t>
            </a:r>
          </a:p>
        </p:txBody>
      </p:sp>
    </p:spTree>
    <p:extLst>
      <p:ext uri="{BB962C8B-B14F-4D97-AF65-F5344CB8AC3E}">
        <p14:creationId xmlns:p14="http://schemas.microsoft.com/office/powerpoint/2010/main" val="3196126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2473677" y="6008056"/>
            <a:ext cx="7244646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193354" y="5269391"/>
            <a:ext cx="78052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Пабло </a:t>
            </a:r>
            <a:r>
              <a:rPr lang="ru-RU" sz="2800" b="1" dirty="0" err="1">
                <a:solidFill>
                  <a:schemeClr val="bg1"/>
                </a:solidFill>
              </a:rPr>
              <a:t>Пікассо</a:t>
            </a:r>
            <a:r>
              <a:rPr lang="ru-RU" sz="2800" b="1" dirty="0">
                <a:solidFill>
                  <a:schemeClr val="bg1"/>
                </a:solidFill>
              </a:rPr>
              <a:t>  </a:t>
            </a:r>
            <a:r>
              <a:rPr lang="ru-RU" sz="2800" dirty="0">
                <a:solidFill>
                  <a:schemeClr val="bg1"/>
                </a:solidFill>
              </a:rPr>
              <a:t>«Оголена з </a:t>
            </a:r>
            <a:r>
              <a:rPr lang="ru-RU" sz="2800" dirty="0" err="1">
                <a:solidFill>
                  <a:schemeClr val="bg1"/>
                </a:solidFill>
              </a:rPr>
              <a:t>драпіюванням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8C7D-E5F4-49A9-B04D-719B351567F3}"/>
              </a:ext>
            </a:extLst>
          </p:cNvPr>
          <p:cNvSpPr/>
          <p:nvPr/>
        </p:nvSpPr>
        <p:spPr>
          <a:xfrm>
            <a:off x="2544185" y="6008057"/>
            <a:ext cx="7103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https://lh3.googleusercontent.com/uqDEp8CJdQ7waYVOHeL353ppqdBd0E7e3w3PsjKDMGGADUStTQoUjswNfNNUpU-cKMZdr14=s85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60059-182C-4314-A096-A9074ACE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05" y="373946"/>
            <a:ext cx="359539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21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FB9C5-A862-48F1-9EEC-935BEDFC4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2413"/>
          <a:stretch/>
        </p:blipFill>
        <p:spPr>
          <a:xfrm>
            <a:off x="0" y="0"/>
            <a:ext cx="12192000" cy="7200000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 rot="2700000">
            <a:off x="8947091" y="3799002"/>
            <a:ext cx="3327187" cy="5506007"/>
          </a:xfrm>
          <a:custGeom>
            <a:avLst/>
            <a:gdLst>
              <a:gd name="connsiteX0" fmla="*/ 105767 w 3327187"/>
              <a:gd name="connsiteY0" fmla="*/ 105766 h 5506007"/>
              <a:gd name="connsiteX1" fmla="*/ 361108 w 3327187"/>
              <a:gd name="connsiteY1" fmla="*/ 1 h 5506007"/>
              <a:gd name="connsiteX2" fmla="*/ 1146909 w 3327187"/>
              <a:gd name="connsiteY2" fmla="*/ 1 h 5506007"/>
              <a:gd name="connsiteX3" fmla="*/ 3327187 w 3327187"/>
              <a:gd name="connsiteY3" fmla="*/ 2180279 h 5506007"/>
              <a:gd name="connsiteX4" fmla="*/ 1460 w 3327187"/>
              <a:gd name="connsiteY4" fmla="*/ 5506007 h 5506007"/>
              <a:gd name="connsiteX5" fmla="*/ 0 w 3327187"/>
              <a:gd name="connsiteY5" fmla="*/ 5491531 h 5506007"/>
              <a:gd name="connsiteX6" fmla="*/ 1 w 3327187"/>
              <a:gd name="connsiteY6" fmla="*/ 361108 h 5506007"/>
              <a:gd name="connsiteX7" fmla="*/ 105767 w 3327187"/>
              <a:gd name="connsiteY7" fmla="*/ 105766 h 550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187" h="5506007">
                <a:moveTo>
                  <a:pt x="105767" y="105766"/>
                </a:moveTo>
                <a:cubicBezTo>
                  <a:pt x="171114" y="40419"/>
                  <a:pt x="261391" y="0"/>
                  <a:pt x="361108" y="1"/>
                </a:cubicBezTo>
                <a:lnTo>
                  <a:pt x="1146909" y="1"/>
                </a:lnTo>
                <a:lnTo>
                  <a:pt x="3327187" y="2180279"/>
                </a:lnTo>
                <a:lnTo>
                  <a:pt x="1460" y="5506007"/>
                </a:lnTo>
                <a:lnTo>
                  <a:pt x="0" y="5491531"/>
                </a:lnTo>
                <a:lnTo>
                  <a:pt x="1" y="361108"/>
                </a:lnTo>
                <a:cubicBezTo>
                  <a:pt x="1" y="261391"/>
                  <a:pt x="40419" y="171114"/>
                  <a:pt x="105767" y="105766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6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 rot="6300000">
            <a:off x="3848423" y="747351"/>
            <a:ext cx="4573065" cy="12075741"/>
          </a:xfrm>
          <a:custGeom>
            <a:avLst/>
            <a:gdLst>
              <a:gd name="connsiteX0" fmla="*/ 33655 w 4573065"/>
              <a:gd name="connsiteY0" fmla="*/ 11549761 h 12075741"/>
              <a:gd name="connsiteX1" fmla="*/ 0 w 4573065"/>
              <a:gd name="connsiteY1" fmla="*/ 11327154 h 12075741"/>
              <a:gd name="connsiteX2" fmla="*/ 0 w 4573065"/>
              <a:gd name="connsiteY2" fmla="*/ 449414 h 12075741"/>
              <a:gd name="connsiteX3" fmla="*/ 7209 w 4573065"/>
              <a:gd name="connsiteY3" fmla="*/ 377897 h 12075741"/>
              <a:gd name="connsiteX4" fmla="*/ 1417542 w 4573065"/>
              <a:gd name="connsiteY4" fmla="*/ 0 h 12075741"/>
              <a:gd name="connsiteX5" fmla="*/ 4573065 w 4573065"/>
              <a:gd name="connsiteY5" fmla="*/ 11776569 h 12075741"/>
              <a:gd name="connsiteX6" fmla="*/ 3456540 w 4573065"/>
              <a:gd name="connsiteY6" fmla="*/ 12075741 h 12075741"/>
              <a:gd name="connsiteX7" fmla="*/ 748586 w 4573065"/>
              <a:gd name="connsiteY7" fmla="*/ 12075741 h 12075741"/>
              <a:gd name="connsiteX8" fmla="*/ 33655 w 4573065"/>
              <a:gd name="connsiteY8" fmla="*/ 11549761 h 12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65" h="12075741">
                <a:moveTo>
                  <a:pt x="33655" y="11549761"/>
                </a:moveTo>
                <a:cubicBezTo>
                  <a:pt x="11783" y="11479440"/>
                  <a:pt x="0" y="11404673"/>
                  <a:pt x="0" y="11327154"/>
                </a:cubicBezTo>
                <a:lnTo>
                  <a:pt x="0" y="449414"/>
                </a:lnTo>
                <a:lnTo>
                  <a:pt x="7209" y="377897"/>
                </a:lnTo>
                <a:lnTo>
                  <a:pt x="1417542" y="0"/>
                </a:lnTo>
                <a:lnTo>
                  <a:pt x="4573065" y="11776569"/>
                </a:lnTo>
                <a:lnTo>
                  <a:pt x="3456540" y="12075741"/>
                </a:lnTo>
                <a:lnTo>
                  <a:pt x="748586" y="12075741"/>
                </a:lnTo>
                <a:cubicBezTo>
                  <a:pt x="412672" y="12075740"/>
                  <a:pt x="128435" y="11854487"/>
                  <a:pt x="33655" y="115497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3563" y="5490225"/>
            <a:ext cx="9406412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800" dirty="0" smtClean="0">
                <a:solidFill>
                  <a:schemeClr val="bg1"/>
                </a:solidFill>
                <a:latin typeface="+mj-lt"/>
              </a:rPr>
              <a:t>Унікальна пам’ятка об’єднаної Європи — </a:t>
            </a:r>
          </a:p>
          <a:p>
            <a:pPr>
              <a:lnSpc>
                <a:spcPct val="80000"/>
              </a:lnSpc>
            </a:pPr>
            <a:r>
              <a:rPr lang="uk-UA" sz="2800" dirty="0" smtClean="0">
                <a:solidFill>
                  <a:schemeClr val="bg1"/>
                </a:solidFill>
                <a:latin typeface="+mj-lt"/>
              </a:rPr>
              <a:t>парк «Міні-Європа» у Брюсселі (площею 2,5 га). На території парку зібрані макети 350 найвидатніших архітектурних споруд з 80 країн Європи в масштабі 1:25</a:t>
            </a:r>
            <a:endParaRPr lang="uk-UA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8658" y="4420137"/>
            <a:ext cx="647125" cy="165427"/>
            <a:chOff x="795585" y="3421099"/>
            <a:chExt cx="1066015" cy="272508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9D97D0-308E-45C7-AC4F-956F98B3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747" y="4360370"/>
            <a:ext cx="794055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E4CD86-B269-4457-9A41-FB483FEE7AD3}"/>
              </a:ext>
            </a:extLst>
          </p:cNvPr>
          <p:cNvSpPr/>
          <p:nvPr/>
        </p:nvSpPr>
        <p:spPr>
          <a:xfrm>
            <a:off x="798658" y="4712889"/>
            <a:ext cx="3078022" cy="70788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м. Брюссель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13781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77519" y="3100100"/>
            <a:ext cx="863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ВІДЕО: парк «</a:t>
            </a:r>
            <a:r>
              <a:rPr lang="ru-RU" sz="3600" dirty="0" err="1">
                <a:solidFill>
                  <a:schemeClr val="bg1"/>
                </a:solidFill>
              </a:rPr>
              <a:t>Міні-Європа</a:t>
            </a:r>
            <a:r>
              <a:rPr lang="ru-RU" sz="3600" dirty="0">
                <a:solidFill>
                  <a:schemeClr val="bg1"/>
                </a:solidFill>
              </a:rPr>
              <a:t>» у </a:t>
            </a:r>
            <a:r>
              <a:rPr lang="ru-RU" sz="3600" dirty="0" err="1">
                <a:solidFill>
                  <a:schemeClr val="bg1"/>
                </a:solidFill>
              </a:rPr>
              <a:t>Брюсселі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A1E455-3587-45C4-9B79-9E017D7CFD1A}"/>
              </a:ext>
            </a:extLst>
          </p:cNvPr>
          <p:cNvSpPr/>
          <p:nvPr/>
        </p:nvSpPr>
        <p:spPr>
          <a:xfrm>
            <a:off x="3505200" y="6074713"/>
            <a:ext cx="5205046" cy="3693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5FA89-EBDB-4D89-9D80-D09E8C260B66}"/>
              </a:ext>
            </a:extLst>
          </p:cNvPr>
          <p:cNvSpPr txBox="1"/>
          <p:nvPr/>
        </p:nvSpPr>
        <p:spPr>
          <a:xfrm>
            <a:off x="3631212" y="6074713"/>
            <a:ext cx="494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https://www.youtube.com/watch?v=rtE2yUIc0Zo</a:t>
            </a:r>
            <a:r>
              <a:rPr lang="ru-RU" u="sng" dirty="0"/>
              <a:t>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172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-1" y="0"/>
            <a:ext cx="589706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0439" y="743735"/>
            <a:ext cx="4738682" cy="276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5400" dirty="0">
                <a:solidFill>
                  <a:schemeClr val="bg1"/>
                </a:solidFill>
                <a:latin typeface="+mj-lt"/>
              </a:rPr>
              <a:t>Единбурзький міжнародний фестиваль мистецтв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2D7DBB-E100-4B45-A808-F9E16532D38E}"/>
              </a:ext>
            </a:extLst>
          </p:cNvPr>
          <p:cNvGrpSpPr/>
          <p:nvPr/>
        </p:nvGrpSpPr>
        <p:grpSpPr>
          <a:xfrm>
            <a:off x="4465629" y="344125"/>
            <a:ext cx="2804810" cy="2804806"/>
            <a:chOff x="1220118" y="2343274"/>
            <a:chExt cx="2450851" cy="24508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E7B6C8-46E7-4527-AE73-7A328DF9C6DE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F38D65-1368-4817-A875-1699E1374F29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B6985D-5E14-4AB7-9909-174C38FC8408}"/>
                </a:ext>
              </a:extLst>
            </p:cNvPr>
            <p:cNvSpPr/>
            <p:nvPr/>
          </p:nvSpPr>
          <p:spPr>
            <a:xfrm>
              <a:off x="1580468" y="2703624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2057" y="4123102"/>
            <a:ext cx="5897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Единбурзький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міжнародний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фестиваль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мистецтв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який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проходить 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столиці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Шотландії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щорічно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серпні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триває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майже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місяць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. В</a:t>
            </a:r>
            <a:r>
              <a:rPr lang="en-US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i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н занесений в книгу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рекордів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Гіннеса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як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найбільший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 фестиваль  у </a:t>
            </a:r>
            <a:r>
              <a:rPr lang="ru-RU" sz="20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світі</a:t>
            </a:r>
            <a:r>
              <a:rPr lang="ru-RU" sz="2000" dirty="0">
                <a:solidFill>
                  <a:schemeClr val="bg1"/>
                </a:solidFill>
                <a:cs typeface="Segoe UI Light" panose="020B0502040204020203" pitchFamily="34" charset="0"/>
              </a:rPr>
              <a:t>. </a:t>
            </a:r>
            <a:endParaRPr lang="uk-UA" sz="20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74D78A-1C6F-4360-8E80-2256B6970D0C}"/>
              </a:ext>
            </a:extLst>
          </p:cNvPr>
          <p:cNvSpPr/>
          <p:nvPr/>
        </p:nvSpPr>
        <p:spPr>
          <a:xfrm>
            <a:off x="6204030" y="6225862"/>
            <a:ext cx="580509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83E99E-137A-4612-A99D-7660C18CF8AF}"/>
              </a:ext>
            </a:extLst>
          </p:cNvPr>
          <p:cNvSpPr/>
          <p:nvPr/>
        </p:nvSpPr>
        <p:spPr>
          <a:xfrm>
            <a:off x="6204030" y="6225863"/>
            <a:ext cx="5734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hlinkClick r:id="rId3"/>
              </a:rPr>
              <a:t>https://upload.wikimedia.org/wikipedia/commons/thumb/c/c2/EdinburghInternationalBookFestival2007.jpg/800px-EdinburghInternationalBookFestival2007.jpg</a:t>
            </a:r>
            <a:r>
              <a:rPr lang="ru-RU" sz="1200" i="1" u="sng" dirty="0"/>
              <a:t> </a:t>
            </a:r>
            <a:endParaRPr lang="en-US" sz="12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33C190-ED86-40F7-8ADD-68C7B703B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59" y="1447691"/>
            <a:ext cx="782010" cy="7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98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F7D0DE-2E4C-414F-A7CB-D9D46F80F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AC16A-DF1A-4151-A3D6-874CED363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68000"/>
                </a:schemeClr>
              </a:gs>
              <a:gs pos="100000">
                <a:schemeClr val="accent5">
                  <a:alpha val="7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8485" y="3939698"/>
            <a:ext cx="10680970" cy="593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509081" y="1764858"/>
            <a:ext cx="11173838" cy="26930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В Україні важливим завданням для усіх етнічних спільнот, національно-культурних суспільств, наукових і просвітницьких організацій, засобів масової інформації є зараз сприяння справі формування </a:t>
            </a:r>
            <a:endParaRPr lang="uk-UA" sz="3200" dirty="0" smtClean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uk-UA" sz="3200" b="1" dirty="0" smtClean="0">
                <a:solidFill>
                  <a:schemeClr val="accent4"/>
                </a:solidFill>
                <a:cs typeface="Segoe UI Light" panose="020B0502040204020203" pitchFamily="34" charset="0"/>
              </a:rPr>
              <a:t>цілісного </a:t>
            </a:r>
            <a:r>
              <a:rPr lang="uk-UA" sz="3200" b="1" dirty="0" smtClean="0">
                <a:solidFill>
                  <a:schemeClr val="accent4"/>
                </a:solidFill>
                <a:cs typeface="Segoe UI Light" panose="020B0502040204020203" pitchFamily="34" charset="0"/>
              </a:rPr>
              <a:t>поліетнічного і полікультурного образу держави</a:t>
            </a:r>
            <a:r>
              <a:rPr lang="uk-UA" sz="3200" dirty="0" smtClean="0">
                <a:solidFill>
                  <a:schemeClr val="accent4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6444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2FF309E-9272-4767-BF38-3EE27FB025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 b="11470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>
            <a:off x="0" y="-1"/>
            <a:ext cx="12191999" cy="6231062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2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2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885">
                <a:schemeClr val="accent1">
                  <a:lumMod val="60000"/>
                  <a:lumOff val="40000"/>
                  <a:alpha val="61000"/>
                </a:schemeClr>
              </a:gs>
              <a:gs pos="38000">
                <a:schemeClr val="accent1">
                  <a:alpha val="86000"/>
                </a:schemeClr>
              </a:gs>
              <a:gs pos="77000">
                <a:schemeClr val="accent5">
                  <a:alpha val="8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473" y="1154991"/>
            <a:ext cx="647125" cy="165427"/>
            <a:chOff x="795585" y="3421099"/>
            <a:chExt cx="1066015" cy="2725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2213" y="738705"/>
            <a:ext cx="8656735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11500" dirty="0">
                <a:solidFill>
                  <a:schemeClr val="bg1"/>
                </a:solidFill>
                <a:latin typeface="+mj-lt"/>
              </a:rPr>
              <a:t>Домашнє завдання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6213" y="3794299"/>
            <a:ext cx="4555786" cy="2982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accent4"/>
                </a:solidFill>
              </a:rPr>
              <a:t>Додаткове домашнє завдання на вибір учнів.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1600" dirty="0">
                <a:solidFill>
                  <a:schemeClr val="accent4"/>
                </a:solidFill>
              </a:rPr>
              <a:t>Порівняйте національні художні образи світу на прикладі архітектури одного з міст-музеїв (Париж, Флоренція, Барселона, Львів, Самарканд тощо).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1600" dirty="0" err="1">
                <a:solidFill>
                  <a:schemeClr val="accent4"/>
                </a:solidFill>
              </a:rPr>
              <a:t>Дослідіть</a:t>
            </a:r>
            <a:r>
              <a:rPr lang="uk-UA" sz="1600" dirty="0">
                <a:solidFill>
                  <a:schemeClr val="accent4"/>
                </a:solidFill>
              </a:rPr>
              <a:t>, у яких сферах творчості виявили себе зарубіжні митці українського походження? Самостійно підготуйте розповідь про творчість одного з них.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1600" dirty="0">
                <a:solidFill>
                  <a:schemeClr val="accent4"/>
                </a:solidFill>
              </a:rPr>
              <a:t>Віднайдіть у вашому місті (селі, районі тощо) пам'ятки мистецтва із яскравими проявами  впливу різних культур. Презентуйте їх.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79129" y="3692197"/>
            <a:ext cx="3646025" cy="0"/>
          </a:xfrm>
          <a:prstGeom prst="line">
            <a:avLst/>
          </a:prstGeom>
          <a:ln w="317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94E2678-EA2A-46EF-9CD9-25CB47997584}"/>
              </a:ext>
            </a:extLst>
          </p:cNvPr>
          <p:cNvSpPr/>
          <p:nvPr/>
        </p:nvSpPr>
        <p:spPr>
          <a:xfrm>
            <a:off x="1534694" y="3251165"/>
            <a:ext cx="472720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uk-UA" sz="1900" dirty="0" smtClean="0">
                <a:solidFill>
                  <a:schemeClr val="bg1"/>
                </a:solidFill>
              </a:rPr>
              <a:t>Які народності представлені у вашій школі, на вашій вулиці, у вашій родині (можна взяти все генеалогічне древо), місті (області), країні. Результати досліджень </a:t>
            </a:r>
            <a:r>
              <a:rPr lang="uk-UA" sz="1900" dirty="0" err="1" smtClean="0">
                <a:solidFill>
                  <a:schemeClr val="bg1"/>
                </a:solidFill>
              </a:rPr>
              <a:t>представте</a:t>
            </a:r>
            <a:r>
              <a:rPr lang="uk-UA" sz="1900" dirty="0" smtClean="0">
                <a:solidFill>
                  <a:schemeClr val="bg1"/>
                </a:solidFill>
              </a:rPr>
              <a:t> у вигляді діаграм. </a:t>
            </a:r>
            <a:endParaRPr lang="uk-UA" sz="1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76" y="2462231"/>
            <a:ext cx="1091478" cy="10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FA0DC32-6BF8-42B9-A495-110394A511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4051" r="13887" b="25193"/>
          <a:stretch/>
        </p:blipFill>
        <p:spPr>
          <a:xfrm>
            <a:off x="6221234" y="-1"/>
            <a:ext cx="5970673" cy="6858001"/>
          </a:xfrm>
          <a:solidFill>
            <a:schemeClr val="bg1">
              <a:lumMod val="85000"/>
            </a:schemeClr>
          </a:solidFill>
        </p:spPr>
      </p:pic>
      <p:sp>
        <p:nvSpPr>
          <p:cNvPr id="6" name="Rectangle: Rounded Corners 5"/>
          <p:cNvSpPr/>
          <p:nvPr/>
        </p:nvSpPr>
        <p:spPr>
          <a:xfrm>
            <a:off x="1762069" y="869042"/>
            <a:ext cx="5039716" cy="2593768"/>
          </a:xfrm>
          <a:prstGeom prst="roundRect">
            <a:avLst>
              <a:gd name="adj" fmla="val 8116"/>
            </a:avLst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85130" y="235434"/>
            <a:ext cx="2231801" cy="2231801"/>
            <a:chOff x="1220118" y="2343274"/>
            <a:chExt cx="2450851" cy="2450851"/>
          </a:xfrm>
        </p:grpSpPr>
        <p:sp>
          <p:nvSpPr>
            <p:cNvPr id="16" name="Oval 15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440218" y="1221308"/>
            <a:ext cx="4072737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«ЩЕДРИК» 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- один з найпопулярніших творів українського композитора </a:t>
            </a:r>
          </a:p>
          <a:p>
            <a:pPr>
              <a:lnSpc>
                <a:spcPct val="120000"/>
              </a:lnSpc>
            </a:pPr>
            <a:r>
              <a:rPr lang="uk-UA" sz="24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Миколи Леонтовича у світі.</a:t>
            </a:r>
            <a:endParaRPr lang="uk-UA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05B70-A15F-4FAF-8ED8-4936779A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71" y="978655"/>
            <a:ext cx="729670" cy="732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5BA4A8-A2BC-4399-8344-ACCF24DDBC11}"/>
              </a:ext>
            </a:extLst>
          </p:cNvPr>
          <p:cNvSpPr/>
          <p:nvPr/>
        </p:nvSpPr>
        <p:spPr>
          <a:xfrm>
            <a:off x="320328" y="3703460"/>
            <a:ext cx="5775671" cy="292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dirty="0" smtClean="0">
                <a:solidFill>
                  <a:srgbClr val="303342"/>
                </a:solidFill>
                <a:cs typeface="Segoe UI Light" panose="020B0502040204020203" pitchFamily="34" charset="0"/>
              </a:rPr>
              <a:t>Вважається 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найвідомішою новорічною піснею у світі. Часто її виконують англійською під назвою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«</a:t>
            </a:r>
            <a:r>
              <a:rPr lang="en-US" b="1" dirty="0">
                <a:solidFill>
                  <a:srgbClr val="303342"/>
                </a:solidFill>
                <a:cs typeface="Segoe UI Light" panose="020B0502040204020203" pitchFamily="34" charset="0"/>
              </a:rPr>
              <a:t>Carol of the</a:t>
            </a:r>
            <a:r>
              <a:rPr lang="ru-RU" b="1" dirty="0">
                <a:solidFill>
                  <a:srgbClr val="303342"/>
                </a:solidFill>
                <a:cs typeface="Segoe UI Light" panose="020B0502040204020203" pitchFamily="34" charset="0"/>
              </a:rPr>
              <a:t> </a:t>
            </a:r>
            <a:r>
              <a:rPr lang="en-US" b="1" dirty="0">
                <a:solidFill>
                  <a:srgbClr val="303342"/>
                </a:solidFill>
                <a:cs typeface="Segoe UI Light" panose="020B0502040204020203" pitchFamily="34" charset="0"/>
              </a:rPr>
              <a:t>Bells», 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і ймовірно багато людей навіть не знає про її українське коріння.</a:t>
            </a:r>
          </a:p>
          <a:p>
            <a:pPr>
              <a:lnSpc>
                <a:spcPct val="120000"/>
              </a:lnSpc>
            </a:pPr>
            <a:endParaRPr lang="uk-UA" sz="800" dirty="0">
              <a:solidFill>
                <a:srgbClr val="303342"/>
              </a:solidFill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Над цим твором Микола Леонтович працював майже усе життя: перша редакція отримала життя у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1901-1902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 роках, друга – у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1906-1908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, третя - у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1914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, четверта –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1916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, і нарешті, п'ята редакція вийшла у </a:t>
            </a:r>
            <a:r>
              <a:rPr lang="uk-UA" b="1" dirty="0">
                <a:solidFill>
                  <a:srgbClr val="303342"/>
                </a:solidFill>
                <a:cs typeface="Segoe UI Light" panose="020B0502040204020203" pitchFamily="34" charset="0"/>
              </a:rPr>
              <a:t>1919</a:t>
            </a:r>
            <a:r>
              <a:rPr lang="uk-UA" dirty="0">
                <a:solidFill>
                  <a:srgbClr val="303342"/>
                </a:solidFill>
                <a:cs typeface="Segoe UI Light" panose="020B0502040204020203" pitchFamily="34" charset="0"/>
              </a:rPr>
              <a:t> році.</a:t>
            </a:r>
          </a:p>
        </p:txBody>
      </p:sp>
    </p:spTree>
    <p:extLst>
      <p:ext uri="{BB962C8B-B14F-4D97-AF65-F5344CB8AC3E}">
        <p14:creationId xmlns:p14="http://schemas.microsoft.com/office/powerpoint/2010/main" val="294554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9A53B-EB37-4EC5-94E4-2EF1C2DEC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4" r="34256" b="6757"/>
          <a:stretch/>
        </p:blipFill>
        <p:spPr>
          <a:xfrm>
            <a:off x="0" y="-684676"/>
            <a:ext cx="12192000" cy="7542676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 rot="2700000">
            <a:off x="8947091" y="3799002"/>
            <a:ext cx="3327187" cy="5506007"/>
          </a:xfrm>
          <a:custGeom>
            <a:avLst/>
            <a:gdLst>
              <a:gd name="connsiteX0" fmla="*/ 105767 w 3327187"/>
              <a:gd name="connsiteY0" fmla="*/ 105766 h 5506007"/>
              <a:gd name="connsiteX1" fmla="*/ 361108 w 3327187"/>
              <a:gd name="connsiteY1" fmla="*/ 1 h 5506007"/>
              <a:gd name="connsiteX2" fmla="*/ 1146909 w 3327187"/>
              <a:gd name="connsiteY2" fmla="*/ 1 h 5506007"/>
              <a:gd name="connsiteX3" fmla="*/ 3327187 w 3327187"/>
              <a:gd name="connsiteY3" fmla="*/ 2180279 h 5506007"/>
              <a:gd name="connsiteX4" fmla="*/ 1460 w 3327187"/>
              <a:gd name="connsiteY4" fmla="*/ 5506007 h 5506007"/>
              <a:gd name="connsiteX5" fmla="*/ 0 w 3327187"/>
              <a:gd name="connsiteY5" fmla="*/ 5491531 h 5506007"/>
              <a:gd name="connsiteX6" fmla="*/ 1 w 3327187"/>
              <a:gd name="connsiteY6" fmla="*/ 361108 h 5506007"/>
              <a:gd name="connsiteX7" fmla="*/ 105767 w 3327187"/>
              <a:gd name="connsiteY7" fmla="*/ 105766 h 550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187" h="5506007">
                <a:moveTo>
                  <a:pt x="105767" y="105766"/>
                </a:moveTo>
                <a:cubicBezTo>
                  <a:pt x="171114" y="40419"/>
                  <a:pt x="261391" y="0"/>
                  <a:pt x="361108" y="1"/>
                </a:cubicBezTo>
                <a:lnTo>
                  <a:pt x="1146909" y="1"/>
                </a:lnTo>
                <a:lnTo>
                  <a:pt x="3327187" y="2180279"/>
                </a:lnTo>
                <a:lnTo>
                  <a:pt x="1460" y="5506007"/>
                </a:lnTo>
                <a:lnTo>
                  <a:pt x="0" y="5491531"/>
                </a:lnTo>
                <a:lnTo>
                  <a:pt x="1" y="361108"/>
                </a:lnTo>
                <a:cubicBezTo>
                  <a:pt x="1" y="261391"/>
                  <a:pt x="40419" y="171114"/>
                  <a:pt x="105767" y="105766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6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 rot="6300000">
            <a:off x="3848423" y="747351"/>
            <a:ext cx="4573065" cy="12075741"/>
          </a:xfrm>
          <a:custGeom>
            <a:avLst/>
            <a:gdLst>
              <a:gd name="connsiteX0" fmla="*/ 33655 w 4573065"/>
              <a:gd name="connsiteY0" fmla="*/ 11549761 h 12075741"/>
              <a:gd name="connsiteX1" fmla="*/ 0 w 4573065"/>
              <a:gd name="connsiteY1" fmla="*/ 11327154 h 12075741"/>
              <a:gd name="connsiteX2" fmla="*/ 0 w 4573065"/>
              <a:gd name="connsiteY2" fmla="*/ 449414 h 12075741"/>
              <a:gd name="connsiteX3" fmla="*/ 7209 w 4573065"/>
              <a:gd name="connsiteY3" fmla="*/ 377897 h 12075741"/>
              <a:gd name="connsiteX4" fmla="*/ 1417542 w 4573065"/>
              <a:gd name="connsiteY4" fmla="*/ 0 h 12075741"/>
              <a:gd name="connsiteX5" fmla="*/ 4573065 w 4573065"/>
              <a:gd name="connsiteY5" fmla="*/ 11776569 h 12075741"/>
              <a:gd name="connsiteX6" fmla="*/ 3456540 w 4573065"/>
              <a:gd name="connsiteY6" fmla="*/ 12075741 h 12075741"/>
              <a:gd name="connsiteX7" fmla="*/ 748586 w 4573065"/>
              <a:gd name="connsiteY7" fmla="*/ 12075741 h 12075741"/>
              <a:gd name="connsiteX8" fmla="*/ 33655 w 4573065"/>
              <a:gd name="connsiteY8" fmla="*/ 11549761 h 12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65" h="12075741">
                <a:moveTo>
                  <a:pt x="33655" y="11549761"/>
                </a:moveTo>
                <a:cubicBezTo>
                  <a:pt x="11783" y="11479440"/>
                  <a:pt x="0" y="11404673"/>
                  <a:pt x="0" y="11327154"/>
                </a:cubicBezTo>
                <a:lnTo>
                  <a:pt x="0" y="449414"/>
                </a:lnTo>
                <a:lnTo>
                  <a:pt x="7209" y="377897"/>
                </a:lnTo>
                <a:lnTo>
                  <a:pt x="1417542" y="0"/>
                </a:lnTo>
                <a:lnTo>
                  <a:pt x="4573065" y="11776569"/>
                </a:lnTo>
                <a:lnTo>
                  <a:pt x="3456540" y="12075741"/>
                </a:lnTo>
                <a:lnTo>
                  <a:pt x="748586" y="12075741"/>
                </a:lnTo>
                <a:cubicBezTo>
                  <a:pt x="412672" y="12075740"/>
                  <a:pt x="128435" y="11854487"/>
                  <a:pt x="33655" y="115497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3563" y="5152370"/>
            <a:ext cx="8519968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4800" dirty="0">
                <a:solidFill>
                  <a:schemeClr val="bg1"/>
                </a:solidFill>
                <a:latin typeface="+mj-lt"/>
              </a:rPr>
              <a:t>“Малий Єрусалим”</a:t>
            </a:r>
          </a:p>
          <a:p>
            <a:pPr>
              <a:lnSpc>
                <a:spcPct val="80000"/>
              </a:lnSpc>
            </a:pPr>
            <a:r>
              <a:rPr lang="ru-RU" sz="4800" dirty="0">
                <a:solidFill>
                  <a:schemeClr val="bg1"/>
                </a:solidFill>
                <a:latin typeface="+mj-lt"/>
              </a:rPr>
              <a:t>м. </a:t>
            </a:r>
            <a:r>
              <a:rPr lang="ru-RU" sz="4800" dirty="0" err="1">
                <a:solidFill>
                  <a:schemeClr val="bg1"/>
                </a:solidFill>
                <a:latin typeface="+mj-lt"/>
              </a:rPr>
              <a:t>Євпаторія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4065" y="4756370"/>
            <a:ext cx="647125" cy="165427"/>
            <a:chOff x="795585" y="3421099"/>
            <a:chExt cx="1066015" cy="272508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9D97D0-308E-45C7-AC4F-956F98B3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747" y="4360370"/>
            <a:ext cx="79405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A89FEB-9558-4A76-930E-0E3D59B2FFE6}"/>
              </a:ext>
            </a:extLst>
          </p:cNvPr>
          <p:cNvSpPr txBox="1"/>
          <p:nvPr/>
        </p:nvSpPr>
        <p:spPr>
          <a:xfrm>
            <a:off x="466437" y="3509090"/>
            <a:ext cx="31297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Мечеть Джума-</a:t>
            </a:r>
            <a:r>
              <a:rPr lang="ru-RU" sz="2400" dirty="0" err="1">
                <a:solidFill>
                  <a:srgbClr val="002060"/>
                </a:solidFill>
              </a:rPr>
              <a:t>Джамі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85E3CA-329C-4A90-8983-D3457D964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9"/>
          <a:stretch/>
        </p:blipFill>
        <p:spPr>
          <a:xfrm>
            <a:off x="86204" y="369000"/>
            <a:ext cx="3890235" cy="30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703F8-91DD-4CBE-A45E-FBC783AD2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43" y="369000"/>
            <a:ext cx="4082470" cy="30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32EBA-EF2A-46C9-AB34-4D1358B7C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317" y="369000"/>
            <a:ext cx="3874478" cy="30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9AF3A5-73A3-4977-92DD-2CA1575032AF}"/>
              </a:ext>
            </a:extLst>
          </p:cNvPr>
          <p:cNvSpPr/>
          <p:nvPr/>
        </p:nvSpPr>
        <p:spPr>
          <a:xfrm>
            <a:off x="86203" y="4155421"/>
            <a:ext cx="3890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6"/>
              </a:rPr>
              <a:t>https://lh3.googleusercontent.com/bZWyMPc5dab24z1PA0wHc8dwaWK2EwvxKCEPRwrhQpW-e6RxSU1EBH0yeUDUFH5klCT0gg=s89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40B96-195F-40E3-9464-44FF6A036A8B}"/>
              </a:ext>
            </a:extLst>
          </p:cNvPr>
          <p:cNvSpPr/>
          <p:nvPr/>
        </p:nvSpPr>
        <p:spPr>
          <a:xfrm>
            <a:off x="86203" y="4924863"/>
            <a:ext cx="38902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Мечеть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Джума-Джамі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(П'ятнична мечеть), 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споруджена турецьким архітектором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ХоджеюСинаном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 на замовлення кримського хана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ДевлетГірея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4D032-6D41-491F-9919-8E35055DA970}"/>
              </a:ext>
            </a:extLst>
          </p:cNvPr>
          <p:cNvSpPr txBox="1"/>
          <p:nvPr/>
        </p:nvSpPr>
        <p:spPr>
          <a:xfrm>
            <a:off x="4767431" y="3509090"/>
            <a:ext cx="2657138" cy="69063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err="1">
                <a:solidFill>
                  <a:srgbClr val="002060"/>
                </a:solidFill>
              </a:rPr>
              <a:t>Вірменська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церква</a:t>
            </a:r>
            <a:endParaRPr lang="ru-RU" sz="2400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400" dirty="0" err="1" smtClean="0">
                <a:solidFill>
                  <a:srgbClr val="002060"/>
                </a:solidFill>
              </a:rPr>
              <a:t>Сурб-Нікогайос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BC3B25-C69C-40C8-81D9-8564ED3BC111}"/>
              </a:ext>
            </a:extLst>
          </p:cNvPr>
          <p:cNvSpPr/>
          <p:nvPr/>
        </p:nvSpPr>
        <p:spPr>
          <a:xfrm>
            <a:off x="4150882" y="4155421"/>
            <a:ext cx="3890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7"/>
              </a:rPr>
              <a:t>https://lh3.googleusercontent.com/r-oXA4fXwJzlbSWYw5_rbh1sZaHOGwqpDGr6tyZ77q_I9pK5dwUaucHzDV88qaUZtR4FxA=s114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5BC37-B8B4-4308-BA2A-48540EA27E07}"/>
              </a:ext>
            </a:extLst>
          </p:cNvPr>
          <p:cNvSpPr/>
          <p:nvPr/>
        </p:nvSpPr>
        <p:spPr>
          <a:xfrm>
            <a:off x="4150882" y="4924863"/>
            <a:ext cx="3890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Вірменська церква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Сурб-Нікогайос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, зведена на кошти вірменської громади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E3B92-3DF6-4527-B276-B6EB029F2ED9}"/>
              </a:ext>
            </a:extLst>
          </p:cNvPr>
          <p:cNvSpPr txBox="1"/>
          <p:nvPr/>
        </p:nvSpPr>
        <p:spPr>
          <a:xfrm>
            <a:off x="8776774" y="3509090"/>
            <a:ext cx="276780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Синагога </a:t>
            </a:r>
            <a:r>
              <a:rPr lang="ru-RU" sz="2400" dirty="0" err="1">
                <a:solidFill>
                  <a:srgbClr val="002060"/>
                </a:solidFill>
              </a:rPr>
              <a:t>Егія</a:t>
            </a:r>
            <a:r>
              <a:rPr lang="ru-RU" sz="2400" dirty="0">
                <a:solidFill>
                  <a:srgbClr val="002060"/>
                </a:solidFill>
              </a:rPr>
              <a:t>-Капай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12ED7D-CBD9-4BEC-B592-27A0E928F18F}"/>
              </a:ext>
            </a:extLst>
          </p:cNvPr>
          <p:cNvSpPr/>
          <p:nvPr/>
        </p:nvSpPr>
        <p:spPr>
          <a:xfrm>
            <a:off x="8215560" y="4155421"/>
            <a:ext cx="3890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8"/>
              </a:rPr>
              <a:t>https://lh3.googleusercontent.com/5TlLVDy3v9kV0FnNQ1H6I680RXHDntruh8XPWjf9dUiXxj70NVAJ3ioFj3Y0AX8snVScOkk=s108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A358B0-3842-41C8-891C-DA5445F90165}"/>
              </a:ext>
            </a:extLst>
          </p:cNvPr>
          <p:cNvSpPr/>
          <p:nvPr/>
        </p:nvSpPr>
        <p:spPr>
          <a:xfrm>
            <a:off x="8307695" y="4924863"/>
            <a:ext cx="3705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Синагога (єврейський молитовний будинок)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Егія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-Капай також відомий як Реміснича синагога, оскільки її побудували на гроші ремісників, які проживали у довколишніх кварталах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7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A89FEB-9558-4A76-930E-0E3D59B2FFE6}"/>
              </a:ext>
            </a:extLst>
          </p:cNvPr>
          <p:cNvSpPr txBox="1"/>
          <p:nvPr/>
        </p:nvSpPr>
        <p:spPr>
          <a:xfrm>
            <a:off x="134401" y="3128280"/>
            <a:ext cx="2875524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400" dirty="0" smtClean="0">
                <a:solidFill>
                  <a:srgbClr val="002060"/>
                </a:solidFill>
              </a:rPr>
              <a:t>Свято-Миколаївський православний храм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85E3CA-329C-4A90-8983-D3457D964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2990"/>
          <a:stretch/>
        </p:blipFill>
        <p:spPr>
          <a:xfrm>
            <a:off x="134400" y="198436"/>
            <a:ext cx="2880000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703F8-91DD-4CBE-A45E-FBC783AD29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00" y="198436"/>
            <a:ext cx="2880000" cy="28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32EBA-EF2A-46C9-AB34-4D1358B7C0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163200" y="198436"/>
            <a:ext cx="2880000" cy="28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9AF3A5-73A3-4977-92DD-2CA1575032AF}"/>
              </a:ext>
            </a:extLst>
          </p:cNvPr>
          <p:cNvSpPr/>
          <p:nvPr/>
        </p:nvSpPr>
        <p:spPr>
          <a:xfrm>
            <a:off x="86204" y="4050846"/>
            <a:ext cx="2923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6"/>
              </a:rPr>
              <a:t>https://lh3.googleusercontent.com/oe-KEn6bntDVhyyD30u7Es24dNGhwoXACP9nDr2MFlz5LhclMI6v_Im6c5JAOQdJA_PKxg=s85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40B96-195F-40E3-9464-44FF6A036A8B}"/>
              </a:ext>
            </a:extLst>
          </p:cNvPr>
          <p:cNvSpPr/>
          <p:nvPr/>
        </p:nvSpPr>
        <p:spPr>
          <a:xfrm>
            <a:off x="134400" y="4718009"/>
            <a:ext cx="288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Свято-Миколаївський православний храм, споруджений у візантійському стилі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4D032-6D41-491F-9919-8E35055DA970}"/>
              </a:ext>
            </a:extLst>
          </p:cNvPr>
          <p:cNvSpPr txBox="1"/>
          <p:nvPr/>
        </p:nvSpPr>
        <p:spPr>
          <a:xfrm>
            <a:off x="3148800" y="3128280"/>
            <a:ext cx="2875525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002060"/>
                </a:solidFill>
              </a:rPr>
              <a:t>Церква святого пророка </a:t>
            </a:r>
            <a:r>
              <a:rPr lang="ru-RU" sz="2400" dirty="0" err="1">
                <a:solidFill>
                  <a:srgbClr val="002060"/>
                </a:solidFill>
              </a:rPr>
              <a:t>Іллі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BC3B25-C69C-40C8-81D9-8564ED3BC111}"/>
              </a:ext>
            </a:extLst>
          </p:cNvPr>
          <p:cNvSpPr/>
          <p:nvPr/>
        </p:nvSpPr>
        <p:spPr>
          <a:xfrm>
            <a:off x="3148800" y="4050846"/>
            <a:ext cx="2875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7"/>
              </a:rPr>
              <a:t>https://upload.wikimedia.org/wikipedia/commons/thumb/e/e6/Eupatoria_04-14_img10_StElijah_Church.jpg/800px-Eupatoria_04-14_img10_StElijah_Church.jpg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5BC37-B8B4-4308-BA2A-48540EA27E07}"/>
              </a:ext>
            </a:extLst>
          </p:cNvPr>
          <p:cNvSpPr/>
          <p:nvPr/>
        </p:nvSpPr>
        <p:spPr>
          <a:xfrm>
            <a:off x="3386565" y="4718009"/>
            <a:ext cx="23999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Церква святого пророка Іллі, збудована грецькою громадою Євпаторії у греко-візантійському стилі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E3B92-3DF6-4527-B276-B6EB029F2ED9}"/>
              </a:ext>
            </a:extLst>
          </p:cNvPr>
          <p:cNvSpPr txBox="1"/>
          <p:nvPr/>
        </p:nvSpPr>
        <p:spPr>
          <a:xfrm>
            <a:off x="6331057" y="3128280"/>
            <a:ext cx="254428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</a:rPr>
              <a:t>Караїмські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кенаси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12ED7D-CBD9-4BEC-B592-27A0E928F18F}"/>
              </a:ext>
            </a:extLst>
          </p:cNvPr>
          <p:cNvSpPr/>
          <p:nvPr/>
        </p:nvSpPr>
        <p:spPr>
          <a:xfrm>
            <a:off x="6158725" y="4050846"/>
            <a:ext cx="2884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8"/>
              </a:rPr>
              <a:t>https://lh3.googleusercontent.com/5TlLVDy3v9kV0FnNQ1H6I680RXHDntruh8XPWjf9dUiXxj70NVAJ3ioFj3Y0AX8snVScOkk=s108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A358B0-3842-41C8-891C-DA5445F90165}"/>
              </a:ext>
            </a:extLst>
          </p:cNvPr>
          <p:cNvSpPr/>
          <p:nvPr/>
        </p:nvSpPr>
        <p:spPr>
          <a:xfrm>
            <a:off x="5920960" y="4695975"/>
            <a:ext cx="33689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Синагога (єврейський молитовний будинок)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Егія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-Капай також відомий як Реміснича синагога, оскільки її побудували на гроші ремісників, які проживали у довколишніх кварталах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7362-FB6E-42A2-95B6-0E57D28CB1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4" r="7174"/>
          <a:stretch/>
        </p:blipFill>
        <p:spPr>
          <a:xfrm>
            <a:off x="9177600" y="198436"/>
            <a:ext cx="2880000" cy="28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076736-07FC-48BC-92F3-1362C7DE62CD}"/>
              </a:ext>
            </a:extLst>
          </p:cNvPr>
          <p:cNvSpPr txBox="1"/>
          <p:nvPr/>
        </p:nvSpPr>
        <p:spPr>
          <a:xfrm>
            <a:off x="9570712" y="3128280"/>
            <a:ext cx="20937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</a:rPr>
              <a:t>Текіє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дервішів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6B6607-556F-43D7-AB24-315B80416783}"/>
              </a:ext>
            </a:extLst>
          </p:cNvPr>
          <p:cNvSpPr/>
          <p:nvPr/>
        </p:nvSpPr>
        <p:spPr>
          <a:xfrm>
            <a:off x="9177600" y="4050846"/>
            <a:ext cx="2884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u="sng" dirty="0">
                <a:hlinkClick r:id="rId10"/>
              </a:rPr>
              <a:t>https://upload.wikimedia.org/wikipedia/commons/thumb/9/95/0338-Tekie_Dervish.jpg/1920px-0338-Tekie_Dervish.jpg?1534509901591</a:t>
            </a:r>
            <a:r>
              <a:rPr lang="ru-RU" sz="1000" i="1" u="sng" dirty="0"/>
              <a:t> </a:t>
            </a:r>
            <a:endParaRPr lang="en-US" sz="1000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35482D-8B31-4AD6-B034-32852CAF6A62}"/>
              </a:ext>
            </a:extLst>
          </p:cNvPr>
          <p:cNvSpPr/>
          <p:nvPr/>
        </p:nvSpPr>
        <p:spPr>
          <a:xfrm>
            <a:off x="9289916" y="4718009"/>
            <a:ext cx="25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Текіє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</a:rPr>
              <a:t> дервішів - мусульманський монастир ченців-жебраків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FB9C5-A862-48F1-9EEC-935BEDFC4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 rot="2700000">
            <a:off x="8947091" y="3799002"/>
            <a:ext cx="3327187" cy="5506007"/>
          </a:xfrm>
          <a:custGeom>
            <a:avLst/>
            <a:gdLst>
              <a:gd name="connsiteX0" fmla="*/ 105767 w 3327187"/>
              <a:gd name="connsiteY0" fmla="*/ 105766 h 5506007"/>
              <a:gd name="connsiteX1" fmla="*/ 361108 w 3327187"/>
              <a:gd name="connsiteY1" fmla="*/ 1 h 5506007"/>
              <a:gd name="connsiteX2" fmla="*/ 1146909 w 3327187"/>
              <a:gd name="connsiteY2" fmla="*/ 1 h 5506007"/>
              <a:gd name="connsiteX3" fmla="*/ 3327187 w 3327187"/>
              <a:gd name="connsiteY3" fmla="*/ 2180279 h 5506007"/>
              <a:gd name="connsiteX4" fmla="*/ 1460 w 3327187"/>
              <a:gd name="connsiteY4" fmla="*/ 5506007 h 5506007"/>
              <a:gd name="connsiteX5" fmla="*/ 0 w 3327187"/>
              <a:gd name="connsiteY5" fmla="*/ 5491531 h 5506007"/>
              <a:gd name="connsiteX6" fmla="*/ 1 w 3327187"/>
              <a:gd name="connsiteY6" fmla="*/ 361108 h 5506007"/>
              <a:gd name="connsiteX7" fmla="*/ 105767 w 3327187"/>
              <a:gd name="connsiteY7" fmla="*/ 105766 h 550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187" h="5506007">
                <a:moveTo>
                  <a:pt x="105767" y="105766"/>
                </a:moveTo>
                <a:cubicBezTo>
                  <a:pt x="171114" y="40419"/>
                  <a:pt x="261391" y="0"/>
                  <a:pt x="361108" y="1"/>
                </a:cubicBezTo>
                <a:lnTo>
                  <a:pt x="1146909" y="1"/>
                </a:lnTo>
                <a:lnTo>
                  <a:pt x="3327187" y="2180279"/>
                </a:lnTo>
                <a:lnTo>
                  <a:pt x="1460" y="5506007"/>
                </a:lnTo>
                <a:lnTo>
                  <a:pt x="0" y="5491531"/>
                </a:lnTo>
                <a:lnTo>
                  <a:pt x="1" y="361108"/>
                </a:lnTo>
                <a:cubicBezTo>
                  <a:pt x="1" y="261391"/>
                  <a:pt x="40419" y="171114"/>
                  <a:pt x="105767" y="105766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6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 rot="6300000">
            <a:off x="3848423" y="747351"/>
            <a:ext cx="4573065" cy="12075741"/>
          </a:xfrm>
          <a:custGeom>
            <a:avLst/>
            <a:gdLst>
              <a:gd name="connsiteX0" fmla="*/ 33655 w 4573065"/>
              <a:gd name="connsiteY0" fmla="*/ 11549761 h 12075741"/>
              <a:gd name="connsiteX1" fmla="*/ 0 w 4573065"/>
              <a:gd name="connsiteY1" fmla="*/ 11327154 h 12075741"/>
              <a:gd name="connsiteX2" fmla="*/ 0 w 4573065"/>
              <a:gd name="connsiteY2" fmla="*/ 449414 h 12075741"/>
              <a:gd name="connsiteX3" fmla="*/ 7209 w 4573065"/>
              <a:gd name="connsiteY3" fmla="*/ 377897 h 12075741"/>
              <a:gd name="connsiteX4" fmla="*/ 1417542 w 4573065"/>
              <a:gd name="connsiteY4" fmla="*/ 0 h 12075741"/>
              <a:gd name="connsiteX5" fmla="*/ 4573065 w 4573065"/>
              <a:gd name="connsiteY5" fmla="*/ 11776569 h 12075741"/>
              <a:gd name="connsiteX6" fmla="*/ 3456540 w 4573065"/>
              <a:gd name="connsiteY6" fmla="*/ 12075741 h 12075741"/>
              <a:gd name="connsiteX7" fmla="*/ 748586 w 4573065"/>
              <a:gd name="connsiteY7" fmla="*/ 12075741 h 12075741"/>
              <a:gd name="connsiteX8" fmla="*/ 33655 w 4573065"/>
              <a:gd name="connsiteY8" fmla="*/ 11549761 h 12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65" h="12075741">
                <a:moveTo>
                  <a:pt x="33655" y="11549761"/>
                </a:moveTo>
                <a:cubicBezTo>
                  <a:pt x="11783" y="11479440"/>
                  <a:pt x="0" y="11404673"/>
                  <a:pt x="0" y="11327154"/>
                </a:cubicBezTo>
                <a:lnTo>
                  <a:pt x="0" y="449414"/>
                </a:lnTo>
                <a:lnTo>
                  <a:pt x="7209" y="377897"/>
                </a:lnTo>
                <a:lnTo>
                  <a:pt x="1417542" y="0"/>
                </a:lnTo>
                <a:lnTo>
                  <a:pt x="4573065" y="11776569"/>
                </a:lnTo>
                <a:lnTo>
                  <a:pt x="3456540" y="12075741"/>
                </a:lnTo>
                <a:lnTo>
                  <a:pt x="748586" y="12075741"/>
                </a:lnTo>
                <a:cubicBezTo>
                  <a:pt x="412672" y="12075740"/>
                  <a:pt x="128435" y="11854487"/>
                  <a:pt x="33655" y="115497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3563" y="5336912"/>
            <a:ext cx="8519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+mj-lt"/>
              </a:rPr>
              <a:t>м. </a:t>
            </a:r>
            <a:r>
              <a:rPr lang="ru-RU" sz="4800" b="1" dirty="0" err="1" smtClean="0">
                <a:solidFill>
                  <a:schemeClr val="bg1"/>
                </a:solidFill>
                <a:latin typeface="+mj-lt"/>
              </a:rPr>
              <a:t>Львів</a:t>
            </a:r>
            <a:endParaRPr lang="ru-RU" sz="4800" b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3200" dirty="0" err="1" smtClean="0">
                <a:solidFill>
                  <a:schemeClr val="bg1"/>
                </a:solidFill>
              </a:rPr>
              <a:t>яскравий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зразок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полікультурного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середовища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4065" y="4756370"/>
            <a:ext cx="647125" cy="165427"/>
            <a:chOff x="795585" y="3421099"/>
            <a:chExt cx="1066015" cy="272508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9D97D0-308E-45C7-AC4F-956F98B3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747" y="4360370"/>
            <a:ext cx="79405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620" y="1305342"/>
            <a:ext cx="5822028" cy="277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Вірменська</a:t>
            </a:r>
            <a:r>
              <a:rPr lang="ru-RU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</a:t>
            </a:r>
            <a:r>
              <a:rPr lang="ru-RU" sz="7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церква</a:t>
            </a:r>
            <a:r>
              <a:rPr lang="ru-RU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у </a:t>
            </a:r>
            <a:r>
              <a:rPr lang="ru-RU" sz="7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Львові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EC0CB-E743-4071-835B-C9A4DB090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r="5234"/>
          <a:stretch/>
        </p:blipFill>
        <p:spPr>
          <a:xfrm>
            <a:off x="6095999" y="-24789"/>
            <a:ext cx="6096001" cy="68965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F1A63-880C-4047-B102-B922C1B9312B}"/>
              </a:ext>
            </a:extLst>
          </p:cNvPr>
          <p:cNvSpPr/>
          <p:nvPr/>
        </p:nvSpPr>
        <p:spPr>
          <a:xfrm>
            <a:off x="434111" y="5954980"/>
            <a:ext cx="5205046" cy="723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79598E-F0A8-4D32-AA48-669CA1B5DC9A}"/>
              </a:ext>
            </a:extLst>
          </p:cNvPr>
          <p:cNvSpPr txBox="1"/>
          <p:nvPr/>
        </p:nvSpPr>
        <p:spPr>
          <a:xfrm>
            <a:off x="497117" y="6055007"/>
            <a:ext cx="507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https://lh3.googleusercontent.com/s35uUPTisKUorYsII4M6ufzvoK3u2xAM3EKHYJAQb2lgyxDSiUp8i8aMjcr8q6mmPc4m=s11</a:t>
            </a:r>
            <a:r>
              <a:rPr lang="ru-RU" sz="1400" dirty="0"/>
              <a:t>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80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921" y="1305342"/>
            <a:ext cx="5822028" cy="277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Італійський</a:t>
            </a:r>
            <a:r>
              <a:rPr lang="ru-RU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дворик у </a:t>
            </a:r>
            <a:r>
              <a:rPr lang="ru-RU" sz="7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Львові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3C31C-2453-4942-ADB2-1EDC5ECB7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7"/>
          <a:stretch/>
        </p:blipFill>
        <p:spPr>
          <a:xfrm>
            <a:off x="6059488" y="-273"/>
            <a:ext cx="6132512" cy="69071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A5CB5-B2F8-4245-AB6F-B94E8EA415DC}"/>
              </a:ext>
            </a:extLst>
          </p:cNvPr>
          <p:cNvSpPr/>
          <p:nvPr/>
        </p:nvSpPr>
        <p:spPr>
          <a:xfrm>
            <a:off x="434111" y="6029519"/>
            <a:ext cx="5205046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E7892-FA7F-4FCD-ACD9-8A50FAC81E03}"/>
              </a:ext>
            </a:extLst>
          </p:cNvPr>
          <p:cNvSpPr txBox="1"/>
          <p:nvPr/>
        </p:nvSpPr>
        <p:spPr>
          <a:xfrm>
            <a:off x="497117" y="6029519"/>
            <a:ext cx="507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https://lh3.googleusercontent.com/BY8bPsj5HSr9tRIjhLVV2tTxUucLEjaPQ3tkFCCw1JhnZcGBC3Yxl1geHCRzebuD-t7KqME=s130</a:t>
            </a:r>
            <a:r>
              <a:rPr lang="ru-RU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5612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9788</TotalTime>
  <Words>813</Words>
  <Application>Microsoft Office PowerPoint</Application>
  <PresentationFormat>Widescreen</PresentationFormat>
  <Paragraphs>126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Пользователь</cp:lastModifiedBy>
  <cp:revision>984</cp:revision>
  <dcterms:created xsi:type="dcterms:W3CDTF">2017-04-03T03:04:12Z</dcterms:created>
  <dcterms:modified xsi:type="dcterms:W3CDTF">2018-09-06T10:03:01Z</dcterms:modified>
</cp:coreProperties>
</file>