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B7F"/>
    <a:srgbClr val="AF956E"/>
    <a:srgbClr val="DABE96"/>
    <a:srgbClr val="D6BA92"/>
    <a:srgbClr val="C5B18F"/>
    <a:srgbClr val="2A2B3B"/>
    <a:srgbClr val="8F298A"/>
    <a:srgbClr val="BD2033"/>
    <a:srgbClr val="84161F"/>
    <a:srgbClr val="C4C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5332" autoAdjust="0"/>
  </p:normalViewPr>
  <p:slideViewPr>
    <p:cSldViewPr snapToGrid="0">
      <p:cViewPr>
        <p:scale>
          <a:sx n="50" d="100"/>
          <a:sy n="50" d="100"/>
        </p:scale>
        <p:origin x="1190" y="758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5932" y="-2278940"/>
            <a:ext cx="5560136" cy="7937894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1271" y="-646793"/>
            <a:ext cx="6248400" cy="4699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772" r:id="rId26"/>
    <p:sldLayoutId id="2147483790" r:id="rId27"/>
    <p:sldLayoutId id="2147483794" r:id="rId28"/>
    <p:sldLayoutId id="2147483663" r:id="rId29"/>
    <p:sldLayoutId id="2147483764" r:id="rId30"/>
    <p:sldLayoutId id="2147483759" r:id="rId31"/>
    <p:sldLayoutId id="2147483776" r:id="rId32"/>
    <p:sldLayoutId id="2147483755" r:id="rId33"/>
    <p:sldLayoutId id="2147483664" r:id="rId34"/>
    <p:sldLayoutId id="2147483782" r:id="rId35"/>
    <p:sldLayoutId id="2147483777" r:id="rId36"/>
    <p:sldLayoutId id="2147483774" r:id="rId37"/>
    <p:sldLayoutId id="2147483775" r:id="rId38"/>
    <p:sldLayoutId id="2147483665" r:id="rId39"/>
    <p:sldLayoutId id="2147483666" r:id="rId40"/>
    <p:sldLayoutId id="2147483668" r:id="rId41"/>
    <p:sldLayoutId id="2147483669" r:id="rId42"/>
    <p:sldLayoutId id="2147483670" r:id="rId43"/>
    <p:sldLayoutId id="2147483671" r:id="rId44"/>
    <p:sldLayoutId id="2147483672" r:id="rId45"/>
    <p:sldLayoutId id="2147483673" r:id="rId46"/>
    <p:sldLayoutId id="2147483674" r:id="rId47"/>
    <p:sldLayoutId id="2147483675" r:id="rId48"/>
    <p:sldLayoutId id="2147483676" r:id="rId49"/>
    <p:sldLayoutId id="2147483677" r:id="rId50"/>
    <p:sldLayoutId id="2147483678" r:id="rId51"/>
    <p:sldLayoutId id="2147483679" r:id="rId52"/>
    <p:sldLayoutId id="2147483680" r:id="rId53"/>
    <p:sldLayoutId id="2147483681" r:id="rId54"/>
    <p:sldLayoutId id="2147483682" r:id="rId55"/>
    <p:sldLayoutId id="2147483683" r:id="rId56"/>
    <p:sldLayoutId id="2147483684" r:id="rId57"/>
    <p:sldLayoutId id="2147483685" r:id="rId58"/>
    <p:sldLayoutId id="2147483686" r:id="rId59"/>
    <p:sldLayoutId id="2147483687" r:id="rId60"/>
    <p:sldLayoutId id="2147483688" r:id="rId61"/>
    <p:sldLayoutId id="2147483689" r:id="rId62"/>
    <p:sldLayoutId id="2147483649" r:id="rId63"/>
    <p:sldLayoutId id="2147483691" r:id="rId64"/>
    <p:sldLayoutId id="2147483692" r:id="rId65"/>
    <p:sldLayoutId id="2147483693" r:id="rId66"/>
    <p:sldLayoutId id="2147483694" r:id="rId67"/>
    <p:sldLayoutId id="2147483695" r:id="rId68"/>
    <p:sldLayoutId id="2147483696" r:id="rId69"/>
    <p:sldLayoutId id="2147483697" r:id="rId70"/>
    <p:sldLayoutId id="2147483698" r:id="rId71"/>
    <p:sldLayoutId id="2147483699" r:id="rId72"/>
    <p:sldLayoutId id="2147483700" r:id="rId73"/>
    <p:sldLayoutId id="2147483701" r:id="rId74"/>
    <p:sldLayoutId id="2147483702" r:id="rId75"/>
    <p:sldLayoutId id="2147483703" r:id="rId76"/>
    <p:sldLayoutId id="2147483704" r:id="rId77"/>
    <p:sldLayoutId id="2147483705" r:id="rId78"/>
    <p:sldLayoutId id="2147483706" r:id="rId79"/>
    <p:sldLayoutId id="2147483707" r:id="rId80"/>
    <p:sldLayoutId id="2147483709" r:id="rId81"/>
    <p:sldLayoutId id="2147483710" r:id="rId82"/>
    <p:sldLayoutId id="2147483711" r:id="rId83"/>
    <p:sldLayoutId id="2147483712" r:id="rId84"/>
    <p:sldLayoutId id="2147483713" r:id="rId85"/>
    <p:sldLayoutId id="2147483714" r:id="rId86"/>
    <p:sldLayoutId id="2147483716" r:id="rId87"/>
    <p:sldLayoutId id="2147483717" r:id="rId88"/>
    <p:sldLayoutId id="2147483719" r:id="rId89"/>
    <p:sldLayoutId id="2147483721" r:id="rId90"/>
    <p:sldLayoutId id="2147483720" r:id="rId91"/>
    <p:sldLayoutId id="2147483722" r:id="rId92"/>
    <p:sldLayoutId id="2147483723" r:id="rId93"/>
    <p:sldLayoutId id="2147483724" r:id="rId94"/>
    <p:sldLayoutId id="2147483725" r:id="rId95"/>
    <p:sldLayoutId id="2147483726" r:id="rId96"/>
    <p:sldLayoutId id="2147483727" r:id="rId97"/>
    <p:sldLayoutId id="2147483728" r:id="rId98"/>
    <p:sldLayoutId id="2147483729" r:id="rId99"/>
    <p:sldLayoutId id="2147483730" r:id="rId100"/>
    <p:sldLayoutId id="2147483731" r:id="rId101"/>
    <p:sldLayoutId id="2147483732" r:id="rId102"/>
    <p:sldLayoutId id="2147483733" r:id="rId103"/>
    <p:sldLayoutId id="2147483773" r:id="rId104"/>
    <p:sldLayoutId id="2147483734" r:id="rId105"/>
    <p:sldLayoutId id="2147483735" r:id="rId106"/>
    <p:sldLayoutId id="2147483736" r:id="rId107"/>
    <p:sldLayoutId id="2147483737" r:id="rId108"/>
    <p:sldLayoutId id="2147483738" r:id="rId109"/>
    <p:sldLayoutId id="2147483739" r:id="rId110"/>
    <p:sldLayoutId id="2147483741" r:id="rId111"/>
    <p:sldLayoutId id="2147483742" r:id="rId112"/>
    <p:sldLayoutId id="2147483743" r:id="rId113"/>
    <p:sldLayoutId id="2147483744" r:id="rId114"/>
    <p:sldLayoutId id="2147483745" r:id="rId115"/>
    <p:sldLayoutId id="2147483746" r:id="rId116"/>
    <p:sldLayoutId id="2147483747" r:id="rId117"/>
    <p:sldLayoutId id="2147483748" r:id="rId118"/>
    <p:sldLayoutId id="2147483749" r:id="rId119"/>
    <p:sldLayoutId id="2147483750" r:id="rId120"/>
    <p:sldLayoutId id="2147483751" r:id="rId121"/>
    <p:sldLayoutId id="2147483752" r:id="rId122"/>
    <p:sldLayoutId id="2147483753" r:id="rId123"/>
    <p:sldLayoutId id="2147483754" r:id="rId124"/>
    <p:sldLayoutId id="2147483756" r:id="rId125"/>
    <p:sldLayoutId id="2147483757" r:id="rId126"/>
    <p:sldLayoutId id="2147483758" r:id="rId127"/>
    <p:sldLayoutId id="2147483763" r:id="rId128"/>
    <p:sldLayoutId id="2147483766" r:id="rId129"/>
    <p:sldLayoutId id="2147483765" r:id="rId130"/>
    <p:sldLayoutId id="2147483768" r:id="rId131"/>
    <p:sldLayoutId id="2147483769" r:id="rId132"/>
    <p:sldLayoutId id="2147483770" r:id="rId133"/>
    <p:sldLayoutId id="2147483771" r:id="rId134"/>
    <p:sldLayoutId id="2147483787" r:id="rId135"/>
    <p:sldLayoutId id="2147483780" r:id="rId136"/>
    <p:sldLayoutId id="2147483783" r:id="rId137"/>
    <p:sldLayoutId id="2147483784" r:id="rId138"/>
    <p:sldLayoutId id="2147483785" r:id="rId139"/>
    <p:sldLayoutId id="2147483786" r:id="rId140"/>
    <p:sldLayoutId id="2147483791" r:id="rId141"/>
    <p:sldLayoutId id="2147483789" r:id="rId142"/>
    <p:sldLayoutId id="2147483793" r:id="rId143"/>
    <p:sldLayoutId id="2147483690" r:id="rId1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73">
            <a:extLst>
              <a:ext uri="{FF2B5EF4-FFF2-40B4-BE49-F238E27FC236}">
                <a16:creationId xmlns:a16="http://schemas.microsoft.com/office/drawing/2014/main" id="{F1968216-1733-41C4-88A0-4DB1C71B7422}"/>
              </a:ext>
            </a:extLst>
          </p:cNvPr>
          <p:cNvGrpSpPr/>
          <p:nvPr/>
        </p:nvGrpSpPr>
        <p:grpSpPr>
          <a:xfrm>
            <a:off x="516246" y="2871689"/>
            <a:ext cx="647125" cy="165427"/>
            <a:chOff x="795585" y="3421099"/>
            <a:chExt cx="1066015" cy="2725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F913178-7569-4A49-8A96-300819D92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5">
              <a:extLst>
                <a:ext uri="{FF2B5EF4-FFF2-40B4-BE49-F238E27FC236}">
                  <a16:creationId xmlns:a16="http://schemas.microsoft.com/office/drawing/2014/main" id="{788C083F-3F25-4C35-B24B-81A1DB8B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734F2CC-0A73-4223-9EF6-72216385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A8604B-9360-471D-8FDD-BACB57F55A76}"/>
              </a:ext>
            </a:extLst>
          </p:cNvPr>
          <p:cNvSpPr txBox="1"/>
          <p:nvPr/>
        </p:nvSpPr>
        <p:spPr>
          <a:xfrm>
            <a:off x="349383" y="481219"/>
            <a:ext cx="8111712" cy="2270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6400" b="1" dirty="0" err="1">
                <a:solidFill>
                  <a:schemeClr val="bg1"/>
                </a:solidFill>
                <a:latin typeface="+mj-lt"/>
              </a:rPr>
              <a:t>Мистецька</a:t>
            </a:r>
            <a:r>
              <a:rPr lang="ru-RU" sz="6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6400" b="1" dirty="0" err="1">
                <a:solidFill>
                  <a:schemeClr val="bg1"/>
                </a:solidFill>
                <a:latin typeface="+mj-lt"/>
              </a:rPr>
              <a:t>спадщина</a:t>
            </a:r>
            <a:r>
              <a:rPr lang="ru-RU" sz="6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6400" b="1" dirty="0" err="1">
                <a:solidFill>
                  <a:schemeClr val="bg1"/>
                </a:solidFill>
                <a:latin typeface="+mj-lt"/>
              </a:rPr>
              <a:t>модерніста</a:t>
            </a:r>
            <a:r>
              <a:rPr lang="ru-RU" sz="6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6400" b="1" dirty="0" err="1">
                <a:solidFill>
                  <a:schemeClr val="bg1"/>
                </a:solidFill>
                <a:latin typeface="+mj-lt"/>
              </a:rPr>
              <a:t>Миколи</a:t>
            </a:r>
            <a:r>
              <a:rPr lang="ru-RU" sz="6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6400" b="1" dirty="0" err="1">
                <a:solidFill>
                  <a:schemeClr val="bg1"/>
                </a:solidFill>
                <a:latin typeface="+mj-lt"/>
              </a:rPr>
              <a:t>Реріха</a:t>
            </a:r>
            <a:r>
              <a:rPr lang="ru-RU" sz="6400" b="1" dirty="0">
                <a:solidFill>
                  <a:schemeClr val="bg1"/>
                </a:solidFill>
                <a:latin typeface="+mj-lt"/>
              </a:rPr>
              <a:t> та </a:t>
            </a:r>
            <a:r>
              <a:rPr lang="ru-RU" sz="6400" b="1" dirty="0" err="1">
                <a:solidFill>
                  <a:schemeClr val="bg1"/>
                </a:solidFill>
                <a:latin typeface="+mj-lt"/>
              </a:rPr>
              <a:t>Україна</a:t>
            </a:r>
            <a:endParaRPr lang="uk-UA" sz="6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E59049-2F0D-41FB-9CA1-31F47CE1F2AE}"/>
              </a:ext>
            </a:extLst>
          </p:cNvPr>
          <p:cNvSpPr txBox="1"/>
          <p:nvPr/>
        </p:nvSpPr>
        <p:spPr>
          <a:xfrm>
            <a:off x="349382" y="3301654"/>
            <a:ext cx="6256691" cy="306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4800" dirty="0">
                <a:solidFill>
                  <a:schemeClr val="bg1"/>
                </a:solidFill>
                <a:latin typeface="+mj-lt"/>
              </a:rPr>
              <a:t>Доля найбільшої колекції картин Миколи </a:t>
            </a:r>
            <a:r>
              <a:rPr lang="uk-UA" sz="4800" dirty="0" err="1">
                <a:solidFill>
                  <a:schemeClr val="bg1"/>
                </a:solidFill>
                <a:latin typeface="+mj-lt"/>
              </a:rPr>
              <a:t>Реріха</a:t>
            </a:r>
            <a:r>
              <a:rPr lang="uk-UA" sz="48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sz="4800" dirty="0">
                <a:solidFill>
                  <a:schemeClr val="bg1"/>
                </a:solidFill>
                <a:latin typeface="+mj-lt"/>
              </a:rPr>
              <a:t>Горлівського музею на окупованій території</a:t>
            </a:r>
          </a:p>
        </p:txBody>
      </p:sp>
      <p:pic>
        <p:nvPicPr>
          <p:cNvPr id="32" name="Місце для зображення 31">
            <a:extLst>
              <a:ext uri="{FF2B5EF4-FFF2-40B4-BE49-F238E27FC236}">
                <a16:creationId xmlns:a16="http://schemas.microsoft.com/office/drawing/2014/main" id="{7465C792-E154-4361-B0A0-0FE212792E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" b="13992"/>
          <a:stretch/>
        </p:blipFill>
        <p:spPr>
          <a:xfrm>
            <a:off x="6419851" y="197762"/>
            <a:ext cx="5766456" cy="6687610"/>
          </a:xfrm>
        </p:spPr>
      </p:pic>
    </p:spTree>
    <p:extLst>
      <p:ext uri="{BB962C8B-B14F-4D97-AF65-F5344CB8AC3E}">
        <p14:creationId xmlns:p14="http://schemas.microsoft.com/office/powerpoint/2010/main" val="76319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²ÑÑÐ»Ð¸Ð½Ð° Ð²ÑÐ´ &quot;ÐÑÑÐ¾ÑÐ¸ÑÐ½Ð° ÐÑÐ°Ð²Ð´Ð°&quot;.">
            <a:extLst>
              <a:ext uri="{FF2B5EF4-FFF2-40B4-BE49-F238E27FC236}">
                <a16:creationId xmlns:a16="http://schemas.microsoft.com/office/drawing/2014/main" id="{3E098A1F-BC83-456C-8533-38F617524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6568" r="6568" b="6568"/>
          <a:stretch/>
        </p:blipFill>
        <p:spPr bwMode="auto">
          <a:xfrm>
            <a:off x="513144" y="1480595"/>
            <a:ext cx="3896810" cy="38968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201D8C8-ED9B-4C76-AC66-8164ECE2A6B4}"/>
              </a:ext>
            </a:extLst>
          </p:cNvPr>
          <p:cNvSpPr txBox="1">
            <a:spLocks/>
          </p:cNvSpPr>
          <p:nvPr/>
        </p:nvSpPr>
        <p:spPr>
          <a:xfrm>
            <a:off x="4757194" y="1887979"/>
            <a:ext cx="7164730" cy="308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b="1" dirty="0">
                <a:solidFill>
                  <a:schemeClr val="bg1"/>
                </a:solidFill>
              </a:rPr>
              <a:t>У серпні 2014 року Міжнародний Центр </a:t>
            </a:r>
            <a:r>
              <a:rPr lang="uk-UA" b="1" dirty="0" err="1">
                <a:solidFill>
                  <a:schemeClr val="bg1"/>
                </a:solidFill>
              </a:rPr>
              <a:t>Реріхів</a:t>
            </a:r>
            <a:r>
              <a:rPr lang="uk-UA" b="1" dirty="0">
                <a:solidFill>
                  <a:schemeClr val="bg1"/>
                </a:solidFill>
              </a:rPr>
              <a:t> та Міжнародний комітет зі збереження спадщини </a:t>
            </a:r>
            <a:r>
              <a:rPr lang="uk-UA" b="1" dirty="0" err="1">
                <a:solidFill>
                  <a:schemeClr val="bg1"/>
                </a:solidFill>
              </a:rPr>
              <a:t>Реріхів</a:t>
            </a:r>
            <a:r>
              <a:rPr lang="uk-UA" b="1" dirty="0">
                <a:solidFill>
                  <a:schemeClr val="bg1"/>
                </a:solidFill>
              </a:rPr>
              <a:t> закликали президента України Петра Порошенка "зробити все можливе", щоб не допустити руйнування художнього музею в місті Горлівка.</a:t>
            </a:r>
            <a:endParaRPr lang="uk-UA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5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4C89E393-CC54-4442-A6A4-FA7D11598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981"/>
            <a:ext cx="10046825" cy="68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F3AE5E2A-D914-498E-9632-D2F3BC1D5297}"/>
              </a:ext>
            </a:extLst>
          </p:cNvPr>
          <p:cNvSpPr/>
          <p:nvPr/>
        </p:nvSpPr>
        <p:spPr>
          <a:xfrm>
            <a:off x="8206451" y="2909791"/>
            <a:ext cx="4860000" cy="4860000"/>
          </a:xfrm>
          <a:prstGeom prst="ellipse">
            <a:avLst/>
          </a:prstGeom>
          <a:solidFill>
            <a:schemeClr val="accent3">
              <a:alpha val="85000"/>
            </a:schemeClr>
          </a:solidFill>
          <a:ln w="19050"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dirty="0">
                <a:solidFill>
                  <a:schemeClr val="bg1"/>
                </a:solidFill>
              </a:rPr>
              <a:t>Почаївська Лавра. </a:t>
            </a:r>
            <a:r>
              <a:rPr lang="ru-RU" sz="2400" dirty="0" err="1">
                <a:solidFill>
                  <a:schemeClr val="bg1"/>
                </a:solidFill>
              </a:rPr>
              <a:t>Троїцький</a:t>
            </a:r>
            <a:r>
              <a:rPr lang="ru-RU" sz="2400" dirty="0">
                <a:solidFill>
                  <a:schemeClr val="bg1"/>
                </a:solidFill>
              </a:rPr>
              <a:t> собор.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Мозаїка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М.К.Реріха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«Спас </a:t>
            </a:r>
            <a:r>
              <a:rPr lang="ru-RU" sz="2400" b="1" dirty="0" err="1">
                <a:solidFill>
                  <a:schemeClr val="bg1"/>
                </a:solidFill>
              </a:rPr>
              <a:t>Нерукотворний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князі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святі</a:t>
            </a:r>
            <a:r>
              <a:rPr lang="ru-RU" sz="2400" b="1" dirty="0">
                <a:solidFill>
                  <a:schemeClr val="bg1"/>
                </a:solidFill>
              </a:rPr>
              <a:t>».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Головний</a:t>
            </a:r>
            <a:r>
              <a:rPr lang="ru-RU" sz="2400" dirty="0">
                <a:solidFill>
                  <a:schemeClr val="bg1"/>
                </a:solidFill>
              </a:rPr>
              <a:t> портал </a:t>
            </a:r>
            <a:r>
              <a:rPr lang="ru-RU" sz="2400" dirty="0" err="1">
                <a:solidFill>
                  <a:schemeClr val="bg1"/>
                </a:solidFill>
              </a:rPr>
              <a:t>Троїцького</a:t>
            </a:r>
            <a:r>
              <a:rPr lang="ru-RU" sz="2400" dirty="0">
                <a:solidFill>
                  <a:schemeClr val="bg1"/>
                </a:solidFill>
              </a:rPr>
              <a:t> собору </a:t>
            </a:r>
            <a:r>
              <a:rPr lang="ru-RU" sz="2400" dirty="0" err="1">
                <a:solidFill>
                  <a:schemeClr val="bg1"/>
                </a:solidFill>
              </a:rPr>
              <a:t>Почаївської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Лаври</a:t>
            </a:r>
            <a:endParaRPr lang="uk-UA" sz="1050" i="1" dirty="0">
              <a:solidFill>
                <a:schemeClr val="bg1"/>
              </a:solidFill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387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213360" y="2289443"/>
            <a:ext cx="305816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uk-UA" sz="1100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ÐÐ°ÑÑÐ¸Ð½ÐºÐ¸ Ð¿Ð¾ Ð·Ð°Ð¿ÑÐ¾ÑÑ Ð¼Ñ Ð²Ð¸Ð´Ð¸Ð¼ ÑÐµÑÐ¸Ñ">
            <a:extLst>
              <a:ext uri="{FF2B5EF4-FFF2-40B4-BE49-F238E27FC236}">
                <a16:creationId xmlns:a16="http://schemas.microsoft.com/office/drawing/2014/main" id="{CD4F66F1-81B4-41E4-91DD-6B648CAC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0"/>
            <a:ext cx="9797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26DF198F-F34A-47BC-B1BB-1A124221CFE4}"/>
              </a:ext>
            </a:extLst>
          </p:cNvPr>
          <p:cNvSpPr/>
          <p:nvPr/>
        </p:nvSpPr>
        <p:spPr>
          <a:xfrm>
            <a:off x="-725368" y="2909791"/>
            <a:ext cx="4616404" cy="4616404"/>
          </a:xfrm>
          <a:prstGeom prst="ellipse">
            <a:avLst/>
          </a:prstGeom>
          <a:solidFill>
            <a:schemeClr val="accent3">
              <a:alpha val="43000"/>
            </a:schemeClr>
          </a:solidFill>
          <a:ln w="19050"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>
              <a:lnSpc>
                <a:spcPct val="90000"/>
              </a:lnSpc>
            </a:pPr>
            <a:r>
              <a:rPr lang="ru-RU" sz="2400" dirty="0">
                <a:solidFill>
                  <a:schemeClr val="bg1"/>
                </a:solidFill>
              </a:rPr>
              <a:t>У 1903-06 </a:t>
            </a:r>
            <a:r>
              <a:rPr lang="ru-RU" sz="2400" dirty="0" err="1">
                <a:solidFill>
                  <a:schemeClr val="bg1"/>
                </a:solidFill>
              </a:rPr>
              <a:t>рр</a:t>
            </a:r>
            <a:r>
              <a:rPr lang="ru-RU" sz="2400" dirty="0">
                <a:solidFill>
                  <a:schemeClr val="bg1"/>
                </a:solidFill>
              </a:rPr>
              <a:t>. за </a:t>
            </a:r>
            <a:r>
              <a:rPr lang="ru-RU" sz="2400" dirty="0" err="1">
                <a:solidFill>
                  <a:schemeClr val="bg1"/>
                </a:solidFill>
              </a:rPr>
              <a:t>ескізами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Реріха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виконано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мозаїки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(«Покрова») </a:t>
            </a:r>
            <a:r>
              <a:rPr lang="ru-RU" sz="2400" dirty="0">
                <a:solidFill>
                  <a:schemeClr val="bg1"/>
                </a:solidFill>
              </a:rPr>
              <a:t>для церкви у с. </a:t>
            </a:r>
            <a:r>
              <a:rPr lang="ru-RU" sz="2400" dirty="0" err="1">
                <a:solidFill>
                  <a:schemeClr val="bg1"/>
                </a:solidFill>
              </a:rPr>
              <a:t>Пархомівці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Київщині</a:t>
            </a:r>
            <a:r>
              <a:rPr lang="ru-RU" sz="2400" dirty="0">
                <a:solidFill>
                  <a:schemeClr val="bg1"/>
                </a:solidFill>
              </a:rPr>
              <a:t>, 1910 </a:t>
            </a:r>
            <a:r>
              <a:rPr lang="ru-RU" sz="2400" dirty="0" err="1">
                <a:solidFill>
                  <a:schemeClr val="bg1"/>
                </a:solidFill>
              </a:rPr>
              <a:t>мозаїки</a:t>
            </a:r>
            <a:r>
              <a:rPr lang="ru-RU" sz="2400" dirty="0">
                <a:solidFill>
                  <a:schemeClr val="bg1"/>
                </a:solidFill>
              </a:rPr>
              <a:t> для </a:t>
            </a:r>
            <a:r>
              <a:rPr lang="ru-RU" sz="2400" dirty="0" err="1">
                <a:solidFill>
                  <a:schemeClr val="bg1"/>
                </a:solidFill>
              </a:rPr>
              <a:t>Троїцького</a:t>
            </a:r>
            <a:r>
              <a:rPr lang="ru-RU" sz="2400" dirty="0">
                <a:solidFill>
                  <a:schemeClr val="bg1"/>
                </a:solidFill>
              </a:rPr>
              <a:t> собору </a:t>
            </a:r>
            <a:r>
              <a:rPr lang="ru-RU" sz="2400" dirty="0" err="1">
                <a:solidFill>
                  <a:schemeClr val="bg1"/>
                </a:solidFill>
              </a:rPr>
              <a:t>Почаївської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Лаври</a:t>
            </a:r>
            <a:endParaRPr lang="uk-UA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673344" y="454350"/>
            <a:ext cx="108453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Худ. М.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. Звенигород. 1933 р.</a:t>
            </a:r>
            <a:endParaRPr lang="uk-UA" sz="1200" i="1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3220E2B-F2ED-49EE-BD8D-4E003C16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7761" y="1339981"/>
            <a:ext cx="8536476" cy="50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2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5E78F-D800-4D0D-A45B-463B700F8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4552" r="3834" b="63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289366" y="5703757"/>
            <a:ext cx="398353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Горлівський художній музей</a:t>
            </a:r>
            <a:endParaRPr lang="uk-UA" sz="12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96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1273081" y="213936"/>
            <a:ext cx="96344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Картини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Миколи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Реріха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зібрання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Горлівського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художнього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музею</a:t>
            </a:r>
            <a:endParaRPr lang="uk-UA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B2A14-5FF2-4475-BE48-71697202F799}"/>
              </a:ext>
            </a:extLst>
          </p:cNvPr>
          <p:cNvSpPr txBox="1"/>
          <p:nvPr/>
        </p:nvSpPr>
        <p:spPr>
          <a:xfrm>
            <a:off x="1273081" y="6136228"/>
            <a:ext cx="96344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 "Могила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вікінга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"</a:t>
            </a:r>
          </a:p>
        </p:txBody>
      </p:sp>
      <p:pic>
        <p:nvPicPr>
          <p:cNvPr id="11" name="Объект 3" descr="http://his.img.pravda.com/images/doc/8/f/8f528b7-2.jpg">
            <a:extLst>
              <a:ext uri="{FF2B5EF4-FFF2-40B4-BE49-F238E27FC236}">
                <a16:creationId xmlns:a16="http://schemas.microsoft.com/office/drawing/2014/main" id="{206A46BE-D9C3-4391-881E-D9E0A5C696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80" y="1478200"/>
            <a:ext cx="6346416" cy="4495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91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1273081" y="213936"/>
            <a:ext cx="96344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Картини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Миколи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Реріха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зібрання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Горлівського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художнього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музею</a:t>
            </a:r>
            <a:endParaRPr lang="uk-UA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B2A14-5FF2-4475-BE48-71697202F799}"/>
              </a:ext>
            </a:extLst>
          </p:cNvPr>
          <p:cNvSpPr txBox="1"/>
          <p:nvPr/>
        </p:nvSpPr>
        <p:spPr>
          <a:xfrm>
            <a:off x="1273081" y="6136228"/>
            <a:ext cx="96344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Микола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"Старий Псков"</a:t>
            </a:r>
          </a:p>
        </p:txBody>
      </p:sp>
      <p:pic>
        <p:nvPicPr>
          <p:cNvPr id="12" name="Объект 5" descr="http://his.img.pravda.com/images/doc/8/f/8fd9cc5-0.jpg">
            <a:extLst>
              <a:ext uri="{FF2B5EF4-FFF2-40B4-BE49-F238E27FC236}">
                <a16:creationId xmlns:a16="http://schemas.microsoft.com/office/drawing/2014/main" id="{EE325278-91C1-4E76-B263-9C8241C1745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10" y="1409892"/>
            <a:ext cx="6836780" cy="4509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01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1273081" y="213936"/>
            <a:ext cx="96344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Картини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Миколи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Реріха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зібрання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Горлівського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художнього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музею</a:t>
            </a:r>
            <a:endParaRPr lang="uk-UA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B2A14-5FF2-4475-BE48-71697202F799}"/>
              </a:ext>
            </a:extLst>
          </p:cNvPr>
          <p:cNvSpPr txBox="1"/>
          <p:nvPr/>
        </p:nvSpPr>
        <p:spPr>
          <a:xfrm>
            <a:off x="1273081" y="6136228"/>
            <a:ext cx="96344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Микола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"Поморяне. Ранок"</a:t>
            </a:r>
          </a:p>
        </p:txBody>
      </p:sp>
      <p:pic>
        <p:nvPicPr>
          <p:cNvPr id="11" name="Объект 3" descr="Рерих ">
            <a:extLst>
              <a:ext uri="{FF2B5EF4-FFF2-40B4-BE49-F238E27FC236}">
                <a16:creationId xmlns:a16="http://schemas.microsoft.com/office/drawing/2014/main" id="{158FB454-A996-486C-9758-7320858896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52" y="1488777"/>
            <a:ext cx="633007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34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-1564480" y="2744364"/>
            <a:ext cx="647125" cy="165427"/>
            <a:chOff x="795585" y="3421099"/>
            <a:chExt cx="1066015" cy="272508"/>
          </a:xfrm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BB5B1D8-C0EC-496E-AB78-DC1CC5FA6D70}"/>
              </a:ext>
            </a:extLst>
          </p:cNvPr>
          <p:cNvSpPr txBox="1"/>
          <p:nvPr/>
        </p:nvSpPr>
        <p:spPr>
          <a:xfrm>
            <a:off x="1273081" y="213936"/>
            <a:ext cx="96344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solidFill>
                  <a:schemeClr val="bg1"/>
                </a:solidFill>
                <a:latin typeface="+mj-lt"/>
              </a:rPr>
              <a:t>Картини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Миколи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Реріха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зібрання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Горлівського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художнього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музею</a:t>
            </a:r>
            <a:endParaRPr lang="uk-UA" sz="12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B2A14-5FF2-4475-BE48-71697202F799}"/>
              </a:ext>
            </a:extLst>
          </p:cNvPr>
          <p:cNvSpPr txBox="1"/>
          <p:nvPr/>
        </p:nvSpPr>
        <p:spPr>
          <a:xfrm>
            <a:off x="1273081" y="6136228"/>
            <a:ext cx="96344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Микола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Реріх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"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Лісовики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"</a:t>
            </a:r>
          </a:p>
        </p:txBody>
      </p:sp>
      <p:pic>
        <p:nvPicPr>
          <p:cNvPr id="3074" name="Picture 2" descr="http://ic.pics.livejournal.com/superrex/13153817/111655/111655_original.jpg">
            <a:extLst>
              <a:ext uri="{FF2B5EF4-FFF2-40B4-BE49-F238E27FC236}">
                <a16:creationId xmlns:a16="http://schemas.microsoft.com/office/drawing/2014/main" id="{806397FB-4CBB-4CC2-A3FB-37ADC9F3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71" y="1503683"/>
            <a:ext cx="5252258" cy="44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51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9248</TotalTime>
  <Words>129</Words>
  <Application>Microsoft Office PowerPoint</Application>
  <PresentationFormat>Широкий екран</PresentationFormat>
  <Paragraphs>16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9" baseType="lpstr">
      <vt:lpstr>Arial</vt:lpstr>
      <vt:lpstr>Calibri</vt:lpstr>
      <vt:lpstr>Montserrat</vt:lpstr>
      <vt:lpstr>Montserrat Light</vt:lpstr>
      <vt:lpstr>Montserrat SemiBold</vt:lpstr>
      <vt:lpstr>Roboto Condensed Light</vt:lpstr>
      <vt:lpstr>Segoe UI</vt:lpstr>
      <vt:lpstr>Segoe UI Light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</cp:lastModifiedBy>
  <cp:revision>898</cp:revision>
  <dcterms:created xsi:type="dcterms:W3CDTF">2017-04-03T03:04:12Z</dcterms:created>
  <dcterms:modified xsi:type="dcterms:W3CDTF">2019-06-26T11:47:19Z</dcterms:modified>
</cp:coreProperties>
</file>