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$$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6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12E"/>
    <a:srgbClr val="FCAF04"/>
    <a:srgbClr val="ECDA3A"/>
    <a:srgbClr val="3184D0"/>
    <a:srgbClr val="F2EFBC"/>
    <a:srgbClr val="6DA041"/>
    <a:srgbClr val="527831"/>
    <a:srgbClr val="365020"/>
    <a:srgbClr val="385321"/>
    <a:srgbClr val="95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5332" autoAdjust="0"/>
  </p:normalViewPr>
  <p:slideViewPr>
    <p:cSldViewPr snapToGrid="0">
      <p:cViewPr varScale="1">
        <p:scale>
          <a:sx n="86" d="100"/>
          <a:sy n="86" d="100"/>
        </p:scale>
        <p:origin x="34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24.07.2020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24.07.2020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2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24.07.2020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4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0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8471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24.07.2020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24.07.2020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24.07.2020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24.07.2020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24.07.2020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24.07.2020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24.07.2020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8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24.07.2020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mp$$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$$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$$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D36C662-B127-4A8C-8941-63E0C786B50F}"/>
              </a:ext>
            </a:extLst>
          </p:cNvPr>
          <p:cNvSpPr/>
          <p:nvPr/>
        </p:nvSpPr>
        <p:spPr>
          <a:xfrm>
            <a:off x="0" y="6000057"/>
            <a:ext cx="12192000" cy="8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8131947" cy="68645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174CD6-6935-4D6E-B38C-6329659994DA}"/>
              </a:ext>
            </a:extLst>
          </p:cNvPr>
          <p:cNvSpPr/>
          <p:nvPr/>
        </p:nvSpPr>
        <p:spPr>
          <a:xfrm>
            <a:off x="176743" y="213793"/>
            <a:ext cx="613899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" sz="6000" b="1" dirty="0">
                <a:solidFill>
                  <a:schemeClr val="bg1"/>
                </a:solidFill>
              </a:rPr>
              <a:t>Відокремленні обставини. 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uk" sz="3200" b="1" dirty="0">
                <a:solidFill>
                  <a:schemeClr val="bg1"/>
                </a:solidFill>
              </a:rPr>
              <a:t>Складання допису дискусійного характеру до блогу </a:t>
            </a:r>
          </a:p>
          <a:p>
            <a:r>
              <a:rPr lang="uk" sz="3200" b="1" dirty="0">
                <a:solidFill>
                  <a:schemeClr val="bg1"/>
                </a:solidFill>
              </a:rPr>
              <a:t>«Чи переможе книжку 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uk" sz="3200" b="1" dirty="0">
                <a:solidFill>
                  <a:schemeClr val="bg1"/>
                </a:solidFill>
              </a:rPr>
              <a:t>комп’ютер, а бібліотеку – інтернет?» з 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uk" sz="3200" b="1" dirty="0">
                <a:solidFill>
                  <a:schemeClr val="bg1"/>
                </a:solidFill>
              </a:rPr>
              <a:t>використанням 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uk" sz="3200" b="1" dirty="0">
                <a:solidFill>
                  <a:schemeClr val="bg1"/>
                </a:solidFill>
              </a:rPr>
              <a:t>відокремлених 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uk" sz="3200" b="1" dirty="0">
                <a:solidFill>
                  <a:schemeClr val="bg1"/>
                </a:solidFill>
              </a:rPr>
              <a:t>обставин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8A350A-A38A-4936-ADF2-FCFBCCB3B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36" y="1498186"/>
            <a:ext cx="5535956" cy="51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1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9984B-69B8-43D0-A8CB-B32C96D7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80" y="437943"/>
            <a:ext cx="5694461" cy="525414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376DFA-B74D-45C7-9A8D-1F2F919E68FE}"/>
              </a:ext>
            </a:extLst>
          </p:cNvPr>
          <p:cNvSpPr/>
          <p:nvPr/>
        </p:nvSpPr>
        <p:spPr>
          <a:xfrm>
            <a:off x="1186336" y="437943"/>
            <a:ext cx="3698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/>
              <a:t>Що таке блог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A0540D-5BE9-4F4A-99C4-EE6D4214E35B}"/>
              </a:ext>
            </a:extLst>
          </p:cNvPr>
          <p:cNvSpPr/>
          <p:nvPr/>
        </p:nvSpPr>
        <p:spPr>
          <a:xfrm>
            <a:off x="470059" y="1518484"/>
            <a:ext cx="55574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uk-UA" sz="3200">
                <a:solidFill>
                  <a:srgbClr val="000000"/>
                </a:solidFill>
              </a:rPr>
              <a:t>Вебсайт чи інтернет-сторінка, основний зміст якої – записи, зображення та мультимедіа – регулярно публікується. Зазвичай сфокусований довкола однієї тематики (наприклад, блог про кіно, блог про книжки, блог про кулінарію). </a:t>
            </a:r>
            <a:endParaRPr lang="uk-UA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8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0F78AFA-8ED0-43DF-AED5-1E2270E94EFF}"/>
              </a:ext>
            </a:extLst>
          </p:cNvPr>
          <p:cNvSpPr/>
          <p:nvPr/>
        </p:nvSpPr>
        <p:spPr>
          <a:xfrm>
            <a:off x="0" y="5941068"/>
            <a:ext cx="12192000" cy="916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AD75909-A531-4974-9418-C2C5E6094197}"/>
              </a:ext>
            </a:extLst>
          </p:cNvPr>
          <p:cNvSpPr/>
          <p:nvPr/>
        </p:nvSpPr>
        <p:spPr>
          <a:xfrm>
            <a:off x="0" y="1"/>
            <a:ext cx="8920480" cy="7997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DA3E2B-BA70-4710-A9D8-D1564C10417D}"/>
              </a:ext>
            </a:extLst>
          </p:cNvPr>
          <p:cNvSpPr/>
          <p:nvPr/>
        </p:nvSpPr>
        <p:spPr>
          <a:xfrm>
            <a:off x="482943" y="71948"/>
            <a:ext cx="8207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Що таке допис дискусійного характеру?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60E6D2-BDB5-4E17-8D85-DE720A5EC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7" y="924782"/>
            <a:ext cx="1258796" cy="138499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639BD3-68F3-4763-A0E5-E9BA13BC76C3}"/>
              </a:ext>
            </a:extLst>
          </p:cNvPr>
          <p:cNvSpPr/>
          <p:nvPr/>
        </p:nvSpPr>
        <p:spPr>
          <a:xfrm>
            <a:off x="2170197" y="924783"/>
            <a:ext cx="937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Допис дискусійного характеру </a:t>
            </a:r>
            <a:endParaRPr lang="en-US" sz="2800" b="1" dirty="0"/>
          </a:p>
          <a:p>
            <a:r>
              <a:rPr lang="uk-UA" sz="2800" dirty="0"/>
              <a:t>це публіцистична стаття, у якій чітко висловлюється позиція автора щодо актуальної для певного кола читачів проблеми.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3E32FE3-4C3E-4C10-A0AA-6096F1BF4929}"/>
              </a:ext>
            </a:extLst>
          </p:cNvPr>
          <p:cNvSpPr/>
          <p:nvPr/>
        </p:nvSpPr>
        <p:spPr>
          <a:xfrm>
            <a:off x="2017103" y="924785"/>
            <a:ext cx="75857" cy="1384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E33D78-1DBE-49FB-86EF-903397599CA1}"/>
              </a:ext>
            </a:extLst>
          </p:cNvPr>
          <p:cNvSpPr/>
          <p:nvPr/>
        </p:nvSpPr>
        <p:spPr>
          <a:xfrm>
            <a:off x="205779" y="2375615"/>
            <a:ext cx="4170244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800" b="1" dirty="0">
                <a:ea typeface="Times New Roman" panose="02020603050405020304" pitchFamily="18" charset="0"/>
              </a:rPr>
              <a:t>Особливостями допису є:</a:t>
            </a:r>
            <a:endParaRPr lang="en-US" sz="2800" b="1" dirty="0">
              <a:ea typeface="Calibri" panose="020F050202020403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9E28600-6493-4190-A56C-0A4A68C1A72D}"/>
              </a:ext>
            </a:extLst>
          </p:cNvPr>
          <p:cNvSpPr/>
          <p:nvPr/>
        </p:nvSpPr>
        <p:spPr>
          <a:xfrm>
            <a:off x="746145" y="3138339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517B5C7-E20F-4A87-90E5-99976EF96B93}"/>
              </a:ext>
            </a:extLst>
          </p:cNvPr>
          <p:cNvSpPr/>
          <p:nvPr/>
        </p:nvSpPr>
        <p:spPr>
          <a:xfrm>
            <a:off x="1094860" y="2923099"/>
            <a:ext cx="10010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актуальність проблеми, яка не має однозначного вирішення;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BA7B258-EBE6-49CD-9938-B6F002747292}"/>
              </a:ext>
            </a:extLst>
          </p:cNvPr>
          <p:cNvSpPr/>
          <p:nvPr/>
        </p:nvSpPr>
        <p:spPr>
          <a:xfrm>
            <a:off x="1094860" y="3393253"/>
            <a:ext cx="6913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різні погляди на зазначену проблему;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06FE627-2D29-4CF5-867F-5EC887E948EE}"/>
              </a:ext>
            </a:extLst>
          </p:cNvPr>
          <p:cNvSpPr/>
          <p:nvPr/>
        </p:nvSpPr>
        <p:spPr>
          <a:xfrm>
            <a:off x="1094860" y="3863407"/>
            <a:ext cx="3906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чітка позиція автора;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A91EE79-5ED6-41C8-8724-B840A4C47D7C}"/>
              </a:ext>
            </a:extLst>
          </p:cNvPr>
          <p:cNvSpPr/>
          <p:nvPr/>
        </p:nvSpPr>
        <p:spPr>
          <a:xfrm>
            <a:off x="1094860" y="4333561"/>
            <a:ext cx="1048754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наведення переконливих аргументів, або з особистого досвіду, або з авторитетних джерел;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A2025CE-954E-4FAF-9080-D74055587D8A}"/>
              </a:ext>
            </a:extLst>
          </p:cNvPr>
          <p:cNvSpPr/>
          <p:nvPr/>
        </p:nvSpPr>
        <p:spPr>
          <a:xfrm>
            <a:off x="1094860" y="5148425"/>
            <a:ext cx="9092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приклади з життя, статистичні дані, факти, цифри;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1FC8CD-36BA-44B1-A96F-49CD578A8339}"/>
              </a:ext>
            </a:extLst>
          </p:cNvPr>
          <p:cNvSpPr/>
          <p:nvPr/>
        </p:nvSpPr>
        <p:spPr>
          <a:xfrm>
            <a:off x="1094860" y="5618579"/>
            <a:ext cx="1983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висновок;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02C8BFB-5BFB-4AA1-B3A5-8A0A0D52DF80}"/>
              </a:ext>
            </a:extLst>
          </p:cNvPr>
          <p:cNvSpPr/>
          <p:nvPr/>
        </p:nvSpPr>
        <p:spPr>
          <a:xfrm>
            <a:off x="1094860" y="6088733"/>
            <a:ext cx="4287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лаконічність, стислість.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7718B9F-CF8B-4217-AE54-034E18946DD5}"/>
              </a:ext>
            </a:extLst>
          </p:cNvPr>
          <p:cNvSpPr/>
          <p:nvPr/>
        </p:nvSpPr>
        <p:spPr>
          <a:xfrm>
            <a:off x="746145" y="3606176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F3E46AA-23D4-4FEE-AAC3-153F5032763B}"/>
              </a:ext>
            </a:extLst>
          </p:cNvPr>
          <p:cNvSpPr/>
          <p:nvPr/>
        </p:nvSpPr>
        <p:spPr>
          <a:xfrm>
            <a:off x="746145" y="4078303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F3F7136-EFA4-414F-9388-E8D3C879183D}"/>
              </a:ext>
            </a:extLst>
          </p:cNvPr>
          <p:cNvSpPr/>
          <p:nvPr/>
        </p:nvSpPr>
        <p:spPr>
          <a:xfrm>
            <a:off x="746145" y="4502444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F6DCC63A-3BB9-41C5-AC7F-5EDB7A15895B}"/>
              </a:ext>
            </a:extLst>
          </p:cNvPr>
          <p:cNvSpPr/>
          <p:nvPr/>
        </p:nvSpPr>
        <p:spPr>
          <a:xfrm>
            <a:off x="746145" y="5367289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BF11BE8F-D774-4C72-8953-ABDFE60F6B92}"/>
              </a:ext>
            </a:extLst>
          </p:cNvPr>
          <p:cNvSpPr/>
          <p:nvPr/>
        </p:nvSpPr>
        <p:spPr>
          <a:xfrm>
            <a:off x="746145" y="5832109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2B5317D-E535-4E08-BD51-3EDC354E7FB6}"/>
              </a:ext>
            </a:extLst>
          </p:cNvPr>
          <p:cNvSpPr/>
          <p:nvPr/>
        </p:nvSpPr>
        <p:spPr>
          <a:xfrm>
            <a:off x="746145" y="6299577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2BF4B1-DD87-4824-BDA6-ED3A9B1B01DA}"/>
              </a:ext>
            </a:extLst>
          </p:cNvPr>
          <p:cNvSpPr/>
          <p:nvPr/>
        </p:nvSpPr>
        <p:spPr>
          <a:xfrm>
            <a:off x="0" y="1"/>
            <a:ext cx="10093123" cy="7997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57FF78-C009-4348-AC7C-153176C63906}"/>
              </a:ext>
            </a:extLst>
          </p:cNvPr>
          <p:cNvSpPr/>
          <p:nvPr/>
        </p:nvSpPr>
        <p:spPr>
          <a:xfrm>
            <a:off x="326675" y="92106"/>
            <a:ext cx="96247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400" dirty="0"/>
              <a:t>Етапи роботи над дописом дискусійного характеру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DEBEF1-2A00-4157-A42F-6D95E0862D92}"/>
              </a:ext>
            </a:extLst>
          </p:cNvPr>
          <p:cNvSpPr/>
          <p:nvPr/>
        </p:nvSpPr>
        <p:spPr>
          <a:xfrm>
            <a:off x="1362943" y="1197371"/>
            <a:ext cx="104328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3000" dirty="0"/>
              <a:t>Виберіть актуальну тему, яка містить предмет для дискусії.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D744F6-AD4E-4DCB-AE1F-99C9D98894E6}"/>
              </a:ext>
            </a:extLst>
          </p:cNvPr>
          <p:cNvSpPr/>
          <p:nvPr/>
        </p:nvSpPr>
        <p:spPr>
          <a:xfrm>
            <a:off x="1362943" y="2454870"/>
            <a:ext cx="11090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3000" dirty="0"/>
              <a:t>Визначтеся з позицією в обговоренні суперечливого питання, спираючись на ваші власні переконання.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7CBA86-213F-49C2-9B97-4E296AB91BFE}"/>
              </a:ext>
            </a:extLst>
          </p:cNvPr>
          <p:cNvSpPr/>
          <p:nvPr/>
        </p:nvSpPr>
        <p:spPr>
          <a:xfrm>
            <a:off x="1362943" y="5003685"/>
            <a:ext cx="11090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3000" dirty="0"/>
              <a:t>Доберіть фактичний матеріал, приклади з життя і друкованих джерел.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F10B6E-2449-450C-AC27-E876C0486652}"/>
              </a:ext>
            </a:extLst>
          </p:cNvPr>
          <p:cNvSpPr/>
          <p:nvPr/>
        </p:nvSpPr>
        <p:spPr>
          <a:xfrm>
            <a:off x="1362943" y="3732431"/>
            <a:ext cx="1095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3000" dirty="0"/>
              <a:t>Сформулюйте тему й основну думку майбутнього висловлювання.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DCF89F6-CE87-41BB-826A-F17C06299F86}"/>
              </a:ext>
            </a:extLst>
          </p:cNvPr>
          <p:cNvGrpSpPr/>
          <p:nvPr/>
        </p:nvGrpSpPr>
        <p:grpSpPr>
          <a:xfrm>
            <a:off x="396239" y="971625"/>
            <a:ext cx="846213" cy="923330"/>
            <a:chOff x="396239" y="959433"/>
            <a:chExt cx="846213" cy="923330"/>
          </a:xfrm>
        </p:grpSpPr>
        <p:sp>
          <p:nvSpPr>
            <p:cNvPr id="29" name="Равнобедренный треугольник 28">
              <a:extLst>
                <a:ext uri="{FF2B5EF4-FFF2-40B4-BE49-F238E27FC236}">
                  <a16:creationId xmlns:a16="http://schemas.microsoft.com/office/drawing/2014/main" id="{E746FB4C-B658-48A9-9149-E7E0DEFDA326}"/>
                </a:ext>
              </a:extLst>
            </p:cNvPr>
            <p:cNvSpPr/>
            <p:nvPr/>
          </p:nvSpPr>
          <p:spPr>
            <a:xfrm rot="5400000">
              <a:off x="498716" y="1139027"/>
              <a:ext cx="923330" cy="5641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286FAFD5-3932-4AA0-BF02-965B509D56DE}"/>
                </a:ext>
              </a:extLst>
            </p:cNvPr>
            <p:cNvSpPr/>
            <p:nvPr/>
          </p:nvSpPr>
          <p:spPr>
            <a:xfrm>
              <a:off x="396239" y="1139027"/>
              <a:ext cx="564143" cy="5641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056D13B-D349-4979-830C-51CF10AF1C22}"/>
              </a:ext>
            </a:extLst>
          </p:cNvPr>
          <p:cNvGrpSpPr/>
          <p:nvPr/>
        </p:nvGrpSpPr>
        <p:grpSpPr>
          <a:xfrm>
            <a:off x="384649" y="2242234"/>
            <a:ext cx="846213" cy="923330"/>
            <a:chOff x="396239" y="959433"/>
            <a:chExt cx="846213" cy="923330"/>
          </a:xfrm>
        </p:grpSpPr>
        <p:sp>
          <p:nvSpPr>
            <p:cNvPr id="33" name="Равнобедренный треугольник 32">
              <a:extLst>
                <a:ext uri="{FF2B5EF4-FFF2-40B4-BE49-F238E27FC236}">
                  <a16:creationId xmlns:a16="http://schemas.microsoft.com/office/drawing/2014/main" id="{530FF816-082D-4158-85A3-77041702E542}"/>
                </a:ext>
              </a:extLst>
            </p:cNvPr>
            <p:cNvSpPr/>
            <p:nvPr/>
          </p:nvSpPr>
          <p:spPr>
            <a:xfrm rot="5400000">
              <a:off x="498716" y="1139027"/>
              <a:ext cx="923330" cy="5641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883B4CF8-8E8E-4786-984B-7C9C45D141BE}"/>
                </a:ext>
              </a:extLst>
            </p:cNvPr>
            <p:cNvSpPr/>
            <p:nvPr/>
          </p:nvSpPr>
          <p:spPr>
            <a:xfrm>
              <a:off x="396239" y="1139027"/>
              <a:ext cx="564143" cy="5641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2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419F5CE-62E2-4804-AB2A-8644B7D66F03}"/>
              </a:ext>
            </a:extLst>
          </p:cNvPr>
          <p:cNvGrpSpPr/>
          <p:nvPr/>
        </p:nvGrpSpPr>
        <p:grpSpPr>
          <a:xfrm>
            <a:off x="384649" y="3512843"/>
            <a:ext cx="846213" cy="923330"/>
            <a:chOff x="396239" y="959433"/>
            <a:chExt cx="846213" cy="923330"/>
          </a:xfrm>
        </p:grpSpPr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5C80380C-C517-44F8-BB42-FFE2B02002F5}"/>
                </a:ext>
              </a:extLst>
            </p:cNvPr>
            <p:cNvSpPr/>
            <p:nvPr/>
          </p:nvSpPr>
          <p:spPr>
            <a:xfrm rot="5400000">
              <a:off x="498716" y="1139027"/>
              <a:ext cx="923330" cy="5641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750707EA-E6AE-472C-8C84-D639C632D34E}"/>
                </a:ext>
              </a:extLst>
            </p:cNvPr>
            <p:cNvSpPr/>
            <p:nvPr/>
          </p:nvSpPr>
          <p:spPr>
            <a:xfrm>
              <a:off x="396239" y="1139027"/>
              <a:ext cx="564143" cy="5641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3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89D8226-6D34-43D4-BD03-3ABC965FBFF0}"/>
              </a:ext>
            </a:extLst>
          </p:cNvPr>
          <p:cNvGrpSpPr/>
          <p:nvPr/>
        </p:nvGrpSpPr>
        <p:grpSpPr>
          <a:xfrm>
            <a:off x="396239" y="4783451"/>
            <a:ext cx="846213" cy="923330"/>
            <a:chOff x="396239" y="959433"/>
            <a:chExt cx="846213" cy="923330"/>
          </a:xfrm>
        </p:grpSpPr>
        <p:sp>
          <p:nvSpPr>
            <p:cNvPr id="39" name="Равнобедренный треугольник 38">
              <a:extLst>
                <a:ext uri="{FF2B5EF4-FFF2-40B4-BE49-F238E27FC236}">
                  <a16:creationId xmlns:a16="http://schemas.microsoft.com/office/drawing/2014/main" id="{5F878C4E-8B69-40D4-8A4F-CB420B4D43F0}"/>
                </a:ext>
              </a:extLst>
            </p:cNvPr>
            <p:cNvSpPr/>
            <p:nvPr/>
          </p:nvSpPr>
          <p:spPr>
            <a:xfrm rot="5400000">
              <a:off x="498716" y="1139027"/>
              <a:ext cx="923330" cy="5641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AD2A4320-F59F-4298-AA1D-DBB8C431BDD3}"/>
                </a:ext>
              </a:extLst>
            </p:cNvPr>
            <p:cNvSpPr/>
            <p:nvPr/>
          </p:nvSpPr>
          <p:spPr>
            <a:xfrm>
              <a:off x="396239" y="1139027"/>
              <a:ext cx="564143" cy="5641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4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17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BDCC05-03A9-40D2-AF13-5BBAB96001F4}"/>
              </a:ext>
            </a:extLst>
          </p:cNvPr>
          <p:cNvSpPr/>
          <p:nvPr/>
        </p:nvSpPr>
        <p:spPr>
          <a:xfrm>
            <a:off x="1414459" y="2957693"/>
            <a:ext cx="10655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900" dirty="0"/>
              <a:t>Продумайте послідовність викладу своїх аргументів і складіть план допису, додержуючись його композиційних частин.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125297-88E1-435D-B7FE-6F6F19647B85}"/>
              </a:ext>
            </a:extLst>
          </p:cNvPr>
          <p:cNvSpPr/>
          <p:nvPr/>
        </p:nvSpPr>
        <p:spPr>
          <a:xfrm>
            <a:off x="1414459" y="4019050"/>
            <a:ext cx="11090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900" dirty="0"/>
              <a:t>Пам’ятайте, що найголовніше – перше речення, у якому формулюється проблема і яке мусить заінтригувати читача.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F0FE3D-DA03-4972-8FCD-18802A85E73A}"/>
              </a:ext>
            </a:extLst>
          </p:cNvPr>
          <p:cNvSpPr/>
          <p:nvPr/>
        </p:nvSpPr>
        <p:spPr>
          <a:xfrm>
            <a:off x="1414459" y="5080408"/>
            <a:ext cx="1095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900" dirty="0"/>
              <a:t>Дбайте про якість мовного оформлення, уживаючи спеціальні конструкції, загальновживану, наукову, професійну лексику.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187DF6-25BA-4DDF-AA4F-9071901C865C}"/>
              </a:ext>
            </a:extLst>
          </p:cNvPr>
          <p:cNvSpPr/>
          <p:nvPr/>
        </p:nvSpPr>
        <p:spPr>
          <a:xfrm>
            <a:off x="0" y="1"/>
            <a:ext cx="10093123" cy="7997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56ACF1-FBD2-4661-B80C-E2D668CC26F9}"/>
              </a:ext>
            </a:extLst>
          </p:cNvPr>
          <p:cNvSpPr/>
          <p:nvPr/>
        </p:nvSpPr>
        <p:spPr>
          <a:xfrm>
            <a:off x="326675" y="92106"/>
            <a:ext cx="96247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400" dirty="0"/>
              <a:t>Етапи роботи над дописом дискусійного характеру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E2350E-B5BD-4027-81F0-FD7165045A5A}"/>
              </a:ext>
            </a:extLst>
          </p:cNvPr>
          <p:cNvSpPr/>
          <p:nvPr/>
        </p:nvSpPr>
        <p:spPr>
          <a:xfrm>
            <a:off x="1414459" y="1120739"/>
            <a:ext cx="10747061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900" dirty="0"/>
              <a:t>Проаналізуйте зібраний матеріал, вибравши достовірні факти, найпереконливіші докази та приклади, якими ви підтверджуватимете свою думку і спростовуватимете думку опонента.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4773891-6231-47C4-BC10-A7D694B6D968}"/>
              </a:ext>
            </a:extLst>
          </p:cNvPr>
          <p:cNvGrpSpPr/>
          <p:nvPr/>
        </p:nvGrpSpPr>
        <p:grpSpPr>
          <a:xfrm>
            <a:off x="396239" y="890345"/>
            <a:ext cx="846213" cy="923330"/>
            <a:chOff x="396239" y="959433"/>
            <a:chExt cx="846213" cy="923330"/>
          </a:xfrm>
        </p:grpSpPr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43D988E3-AE09-4D7A-AB3F-77584F41643F}"/>
                </a:ext>
              </a:extLst>
            </p:cNvPr>
            <p:cNvSpPr/>
            <p:nvPr/>
          </p:nvSpPr>
          <p:spPr>
            <a:xfrm rot="5400000">
              <a:off x="498716" y="1139027"/>
              <a:ext cx="923330" cy="5641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0B2C2171-366E-4BA8-91A4-5D285D50E23E}"/>
                </a:ext>
              </a:extLst>
            </p:cNvPr>
            <p:cNvSpPr/>
            <p:nvPr/>
          </p:nvSpPr>
          <p:spPr>
            <a:xfrm>
              <a:off x="396239" y="1139027"/>
              <a:ext cx="564143" cy="5641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5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91D469E-DEA3-4854-8A83-5E7FF48B7077}"/>
              </a:ext>
            </a:extLst>
          </p:cNvPr>
          <p:cNvGrpSpPr/>
          <p:nvPr/>
        </p:nvGrpSpPr>
        <p:grpSpPr>
          <a:xfrm>
            <a:off x="384649" y="2743459"/>
            <a:ext cx="846213" cy="923330"/>
            <a:chOff x="396239" y="959433"/>
            <a:chExt cx="846213" cy="923330"/>
          </a:xfrm>
        </p:grpSpPr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id="{0F387200-9C17-4AEA-8A4C-C878CB68BCF7}"/>
                </a:ext>
              </a:extLst>
            </p:cNvPr>
            <p:cNvSpPr/>
            <p:nvPr/>
          </p:nvSpPr>
          <p:spPr>
            <a:xfrm rot="5400000">
              <a:off x="498716" y="1139027"/>
              <a:ext cx="923330" cy="5641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FA5FB39E-BBAD-454D-A2B9-3E3C7221561E}"/>
                </a:ext>
              </a:extLst>
            </p:cNvPr>
            <p:cNvSpPr/>
            <p:nvPr/>
          </p:nvSpPr>
          <p:spPr>
            <a:xfrm>
              <a:off x="396239" y="1139027"/>
              <a:ext cx="564143" cy="5641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6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A05EFD9-E12F-4F1E-8CFA-A6EC129C3A76}"/>
              </a:ext>
            </a:extLst>
          </p:cNvPr>
          <p:cNvGrpSpPr/>
          <p:nvPr/>
        </p:nvGrpSpPr>
        <p:grpSpPr>
          <a:xfrm>
            <a:off x="384649" y="3804095"/>
            <a:ext cx="846213" cy="923330"/>
            <a:chOff x="396239" y="959433"/>
            <a:chExt cx="846213" cy="923330"/>
          </a:xfrm>
        </p:grpSpPr>
        <p:sp>
          <p:nvSpPr>
            <p:cNvPr id="15" name="Равнобедренный треугольник 14">
              <a:extLst>
                <a:ext uri="{FF2B5EF4-FFF2-40B4-BE49-F238E27FC236}">
                  <a16:creationId xmlns:a16="http://schemas.microsoft.com/office/drawing/2014/main" id="{965B6AEA-846D-418A-BB4A-40AC3E56760E}"/>
                </a:ext>
              </a:extLst>
            </p:cNvPr>
            <p:cNvSpPr/>
            <p:nvPr/>
          </p:nvSpPr>
          <p:spPr>
            <a:xfrm rot="5400000">
              <a:off x="498716" y="1139027"/>
              <a:ext cx="923330" cy="5641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E65A024-FB06-4EE8-9E51-D8C0A6C9CAB6}"/>
                </a:ext>
              </a:extLst>
            </p:cNvPr>
            <p:cNvSpPr/>
            <p:nvPr/>
          </p:nvSpPr>
          <p:spPr>
            <a:xfrm>
              <a:off x="396239" y="1139027"/>
              <a:ext cx="564143" cy="5641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7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5C95302-2168-4AAA-9A9E-46C35D7EA443}"/>
              </a:ext>
            </a:extLst>
          </p:cNvPr>
          <p:cNvGrpSpPr/>
          <p:nvPr/>
        </p:nvGrpSpPr>
        <p:grpSpPr>
          <a:xfrm>
            <a:off x="396239" y="4864731"/>
            <a:ext cx="846213" cy="923330"/>
            <a:chOff x="396239" y="959433"/>
            <a:chExt cx="846213" cy="923330"/>
          </a:xfrm>
        </p:grpSpPr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3AAB3EAD-ECE3-4ED3-A1B9-C152F7943AC0}"/>
                </a:ext>
              </a:extLst>
            </p:cNvPr>
            <p:cNvSpPr/>
            <p:nvPr/>
          </p:nvSpPr>
          <p:spPr>
            <a:xfrm rot="5400000">
              <a:off x="498716" y="1139027"/>
              <a:ext cx="923330" cy="5641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FCA320DA-06D4-44F4-BCC7-37516A54A0C7}"/>
                </a:ext>
              </a:extLst>
            </p:cNvPr>
            <p:cNvSpPr/>
            <p:nvPr/>
          </p:nvSpPr>
          <p:spPr>
            <a:xfrm>
              <a:off x="396239" y="1139027"/>
              <a:ext cx="564143" cy="56414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8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65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888665-F85B-40B5-87A3-03E3CF8D265D}"/>
              </a:ext>
            </a:extLst>
          </p:cNvPr>
          <p:cNvSpPr/>
          <p:nvPr/>
        </p:nvSpPr>
        <p:spPr>
          <a:xfrm>
            <a:off x="3012784" y="123862"/>
            <a:ext cx="6166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/>
              <a:t>Аргументи «за» чи «проти»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7924C5B-7FBE-4FEB-832A-798DBF5C2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04073"/>
              </p:ext>
            </p:extLst>
          </p:nvPr>
        </p:nvGraphicFramePr>
        <p:xfrm>
          <a:off x="360680" y="1253912"/>
          <a:ext cx="11470640" cy="43501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33830">
                  <a:extLst>
                    <a:ext uri="{9D8B030D-6E8A-4147-A177-3AD203B41FA5}">
                      <a16:colId xmlns:a16="http://schemas.microsoft.com/office/drawing/2014/main" val="2749830131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1321818281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3363745499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68013016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164601530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062875459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720809485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940684487"/>
                    </a:ext>
                  </a:extLst>
                </a:gridCol>
              </a:tblGrid>
              <a:tr h="1298317">
                <a:tc grid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101648" marR="101648" marT="50824" marB="50824">
                    <a:solidFill>
                      <a:schemeClr val="accent2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1648" marR="101648" marT="50824" marB="50824">
                    <a:solidFill>
                      <a:schemeClr val="accent2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1648" marR="101648" marT="50824" marB="50824">
                    <a:solidFill>
                      <a:schemeClr val="accent2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01648" marR="101648" marT="50824" marB="50824">
                    <a:solidFill>
                      <a:schemeClr val="accent2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18292"/>
                  </a:ext>
                </a:extLst>
              </a:tr>
              <a:tr h="508643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«за»</a:t>
                      </a:r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«проти»</a:t>
                      </a:r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«за»</a:t>
                      </a:r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«проти»</a:t>
                      </a:r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«за»</a:t>
                      </a:r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«проти»</a:t>
                      </a:r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«за»</a:t>
                      </a:r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/>
                        <a:t>«проти»</a:t>
                      </a:r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11903"/>
                  </a:ext>
                </a:extLst>
              </a:tr>
              <a:tr h="50864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67848"/>
                  </a:ext>
                </a:extLst>
              </a:tr>
              <a:tr h="50864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5909"/>
                  </a:ext>
                </a:extLst>
              </a:tr>
              <a:tr h="50864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448015"/>
                  </a:ext>
                </a:extLst>
              </a:tr>
              <a:tr h="50864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52104"/>
                  </a:ext>
                </a:extLst>
              </a:tr>
              <a:tr h="50864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5418" marR="125418" marT="62710" marB="62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880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F4F237-FD0D-4B13-B9AB-149BC3DBDC25}"/>
              </a:ext>
            </a:extLst>
          </p:cNvPr>
          <p:cNvSpPr txBox="1"/>
          <p:nvPr/>
        </p:nvSpPr>
        <p:spPr>
          <a:xfrm>
            <a:off x="1079862" y="1932208"/>
            <a:ext cx="13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Книжка</a:t>
            </a:r>
            <a:endParaRPr lang="ru-RU" sz="28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0ED4994-9619-4656-8CB3-C590792B07CB}"/>
              </a:ext>
            </a:extLst>
          </p:cNvPr>
          <p:cNvSpPr/>
          <p:nvPr/>
        </p:nvSpPr>
        <p:spPr>
          <a:xfrm>
            <a:off x="3731907" y="1932208"/>
            <a:ext cx="189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Комп’ютер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892ABE-C353-441B-9CA0-F4F4B56A6EAA}"/>
              </a:ext>
            </a:extLst>
          </p:cNvPr>
          <p:cNvSpPr/>
          <p:nvPr/>
        </p:nvSpPr>
        <p:spPr>
          <a:xfrm>
            <a:off x="6625343" y="1932208"/>
            <a:ext cx="179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/>
              <a:t>Бібліотека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CD96858-A250-4484-B45A-5F1E75C94381}"/>
              </a:ext>
            </a:extLst>
          </p:cNvPr>
          <p:cNvSpPr/>
          <p:nvPr/>
        </p:nvSpPr>
        <p:spPr>
          <a:xfrm>
            <a:off x="9642841" y="1932208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/>
              <a:t>Інтернет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D64B62D-769F-409E-9FD6-389ECE837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14" y="1333411"/>
            <a:ext cx="639573" cy="63957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F7707AA-D3C8-4154-8C36-EEE7E4E9E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02" y="1382812"/>
            <a:ext cx="540770" cy="5407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A114253-D04A-4AC2-843B-67805F2ED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92" y="1333411"/>
            <a:ext cx="659846" cy="65984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2C05F37-2925-4505-8A5A-0FA80EE8F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064" y="1299253"/>
            <a:ext cx="707887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4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1A58D2-AC2E-4741-8341-F20564AD51B6}"/>
              </a:ext>
            </a:extLst>
          </p:cNvPr>
          <p:cNvSpPr/>
          <p:nvPr/>
        </p:nvSpPr>
        <p:spPr>
          <a:xfrm>
            <a:off x="0" y="1"/>
            <a:ext cx="5628640" cy="7997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C49C63-A373-4C9E-99AD-E0E5E3FE8FD8}"/>
              </a:ext>
            </a:extLst>
          </p:cNvPr>
          <p:cNvSpPr/>
          <p:nvPr/>
        </p:nvSpPr>
        <p:spPr>
          <a:xfrm>
            <a:off x="360107" y="92106"/>
            <a:ext cx="483690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400"/>
              <a:t>Структура твору-роздуму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FE5D06E-F2BA-4635-AC4A-1DBB1473D1B5}"/>
              </a:ext>
            </a:extLst>
          </p:cNvPr>
          <p:cNvSpPr/>
          <p:nvPr/>
        </p:nvSpPr>
        <p:spPr>
          <a:xfrm>
            <a:off x="804093" y="1445550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6A7C5D8-43A4-485A-A487-69369D08B7D8}"/>
              </a:ext>
            </a:extLst>
          </p:cNvPr>
          <p:cNvSpPr/>
          <p:nvPr/>
        </p:nvSpPr>
        <p:spPr>
          <a:xfrm>
            <a:off x="804093" y="2182774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4493E73-CA0D-4C30-8DD7-920CBFDD3453}"/>
              </a:ext>
            </a:extLst>
          </p:cNvPr>
          <p:cNvSpPr/>
          <p:nvPr/>
        </p:nvSpPr>
        <p:spPr>
          <a:xfrm>
            <a:off x="807105" y="2929454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BD1EC69-D438-4B6E-A8A5-6BCD319F616E}"/>
              </a:ext>
            </a:extLst>
          </p:cNvPr>
          <p:cNvSpPr/>
          <p:nvPr/>
        </p:nvSpPr>
        <p:spPr>
          <a:xfrm>
            <a:off x="804093" y="3696470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D77EFE9-CB5A-4BA9-A33E-4AC90FF10C24}"/>
              </a:ext>
            </a:extLst>
          </p:cNvPr>
          <p:cNvSpPr/>
          <p:nvPr/>
        </p:nvSpPr>
        <p:spPr>
          <a:xfrm>
            <a:off x="804093" y="4871716"/>
            <a:ext cx="159798" cy="159798"/>
          </a:xfrm>
          <a:prstGeom prst="roundRect">
            <a:avLst>
              <a:gd name="adj" fmla="val 262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6C078A-1135-46EC-882B-E9F13F4CF944}"/>
              </a:ext>
            </a:extLst>
          </p:cNvPr>
          <p:cNvSpPr/>
          <p:nvPr/>
        </p:nvSpPr>
        <p:spPr>
          <a:xfrm>
            <a:off x="1318076" y="1233062"/>
            <a:ext cx="10352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Вступ, що містить тезу (положення, яке вимагає доказів);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0FF7B98-79C6-4D52-85CB-FC140E2EB8E6}"/>
              </a:ext>
            </a:extLst>
          </p:cNvPr>
          <p:cNvSpPr/>
          <p:nvPr/>
        </p:nvSpPr>
        <p:spPr>
          <a:xfrm>
            <a:off x="1318077" y="1975014"/>
            <a:ext cx="10872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/>
              <a:t>Аргументи: не менше 2–3 доказів думок, викладених у тезі;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8350122-6CC1-4BD0-B713-169EB7410B87}"/>
              </a:ext>
            </a:extLst>
          </p:cNvPr>
          <p:cNvSpPr/>
          <p:nvPr/>
        </p:nvSpPr>
        <p:spPr>
          <a:xfrm>
            <a:off x="1318077" y="2716966"/>
            <a:ext cx="9343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/>
              <a:t>Висновок, у якому остаточно підтверджується теза;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50BDD2D-CAF4-4AAA-ABC3-2597071B13C7}"/>
              </a:ext>
            </a:extLst>
          </p:cNvPr>
          <p:cNvSpPr/>
          <p:nvPr/>
        </p:nvSpPr>
        <p:spPr>
          <a:xfrm>
            <a:off x="1318076" y="3458918"/>
            <a:ext cx="9959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Обcяг твору розраховується за формулою:</a:t>
            </a:r>
          </a:p>
          <a:p>
            <a:pPr lvl="2"/>
            <a:r>
              <a:rPr lang="uk-UA" sz="3200" b="1" dirty="0"/>
              <a:t>Вступ + Висновок = 1 / 3 обсягу твору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3BAB004-41EA-46C5-A69D-9EECE25FF530}"/>
              </a:ext>
            </a:extLst>
          </p:cNvPr>
          <p:cNvSpPr/>
          <p:nvPr/>
        </p:nvSpPr>
        <p:spPr>
          <a:xfrm>
            <a:off x="1318076" y="4693311"/>
            <a:ext cx="104878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3200" dirty="0"/>
              <a:t>Кожну частину твору-роздуму потрібно починати з нового рядка.</a:t>
            </a:r>
          </a:p>
        </p:txBody>
      </p:sp>
    </p:spTree>
    <p:extLst>
      <p:ext uri="{BB962C8B-B14F-4D97-AF65-F5344CB8AC3E}">
        <p14:creationId xmlns:p14="http://schemas.microsoft.com/office/powerpoint/2010/main" val="238619426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0070C0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</TotalTime>
  <Words>375</Words>
  <Application>Microsoft Office PowerPoint</Application>
  <PresentationFormat>Широкоэкранный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Admin</cp:lastModifiedBy>
  <cp:revision>457</cp:revision>
  <dcterms:created xsi:type="dcterms:W3CDTF">2018-04-01T13:17:58Z</dcterms:created>
  <dcterms:modified xsi:type="dcterms:W3CDTF">2020-07-24T13:23:29Z</dcterms:modified>
</cp:coreProperties>
</file>