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5" r:id="rId4"/>
    <p:sldId id="319" r:id="rId5"/>
    <p:sldId id="320" r:id="rId6"/>
    <p:sldId id="321" r:id="rId7"/>
    <p:sldId id="316" r:id="rId8"/>
    <p:sldId id="29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Novytska" initials="HN" lastIdx="1" clrIdx="0">
    <p:extLst>
      <p:ext uri="{19B8F6BF-5375-455C-9EA6-DF929625EA0E}">
        <p15:presenceInfo xmlns:p15="http://schemas.microsoft.com/office/powerpoint/2012/main" userId="S::HNovytska@irex.org::69179869-066c-42c3-9346-66135b6340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58" d="100"/>
          <a:sy n="58" d="100"/>
        </p:scale>
        <p:origin x="80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4C7FF5EC-0FAD-4FE9-B55F-F33F5A2BBE15}"/>
    <pc:docChg chg="undo custSel modSld">
      <pc:chgData name="Maryna Dorosh" userId="447b4288-2218-45d5-a6f2-56519e27a23c" providerId="ADAL" clId="{4C7FF5EC-0FAD-4FE9-B55F-F33F5A2BBE15}" dt="2020-06-25T08:54:57.818" v="21" actId="1592"/>
      <pc:docMkLst>
        <pc:docMk/>
      </pc:docMkLst>
      <pc:sldChg chg="modSp mod addCm delCm">
        <pc:chgData name="Maryna Dorosh" userId="447b4288-2218-45d5-a6f2-56519e27a23c" providerId="ADAL" clId="{4C7FF5EC-0FAD-4FE9-B55F-F33F5A2BBE15}" dt="2020-06-25T08:54:57.818" v="21" actId="1592"/>
        <pc:sldMkLst>
          <pc:docMk/>
          <pc:sldMk cId="3847177037" sldId="291"/>
        </pc:sldMkLst>
        <pc:graphicFrameChg chg="modGraphic">
          <ac:chgData name="Maryna Dorosh" userId="447b4288-2218-45d5-a6f2-56519e27a23c" providerId="ADAL" clId="{4C7FF5EC-0FAD-4FE9-B55F-F33F5A2BBE15}" dt="2020-06-25T08:54:42.504" v="18" actId="20577"/>
          <ac:graphicFrameMkLst>
            <pc:docMk/>
            <pc:sldMk cId="3847177037" sldId="291"/>
            <ac:graphicFrameMk id="2" creationId="{FFC3DCB3-99AE-46A9-A06D-735F44E1600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80-42DB-BA03-75A02F3B49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80-42DB-BA03-75A02F3B4904}"/>
              </c:ext>
            </c:extLst>
          </c:dPt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B-41E6-8B9D-0FA969EBF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D-4B3C-9DFF-EFEA4F62D8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5D-4B3C-9DFF-EFEA4F62D8B7}"/>
              </c:ext>
            </c:extLst>
          </c:dPt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B-41E6-8B9D-0FA969EBF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D-4B3C-9DFF-EFEA4F62D8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5D-4B3C-9DFF-EFEA4F62D8B7}"/>
              </c:ext>
            </c:extLst>
          </c:dPt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48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B-41E6-8B9D-0FA969EBF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3675EC13-8B9A-46F1-902C-868FE3EA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561" y="1252548"/>
            <a:ext cx="5916689" cy="4959948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50724" y="0"/>
            <a:ext cx="4940367" cy="6137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4800" b="1" dirty="0"/>
              <a:t>Коротке повідомлення у публіцистичному стилі на морально-</a:t>
            </a:r>
          </a:p>
          <a:p>
            <a:r>
              <a:rPr lang="uk-UA" sz="4800" b="1" dirty="0"/>
              <a:t>етичну або суспільну </a:t>
            </a:r>
          </a:p>
          <a:p>
            <a:r>
              <a:rPr lang="uk-UA" sz="4800" b="1" dirty="0"/>
              <a:t>тему</a:t>
            </a:r>
          </a:p>
        </p:txBody>
      </p:sp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8F04093B-5E9D-4B08-BBD5-EAC9C5C96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9594" y="2060534"/>
            <a:ext cx="50006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003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Що таке «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булінг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»?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B3C7799-F6D7-4D87-A1B8-332C51A17458}"/>
              </a:ext>
            </a:extLst>
          </p:cNvPr>
          <p:cNvSpPr/>
          <p:nvPr/>
        </p:nvSpPr>
        <p:spPr>
          <a:xfrm>
            <a:off x="695418" y="1845079"/>
            <a:ext cx="6096000" cy="41357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BFBFB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 л ь</a:t>
            </a:r>
            <a:endParaRPr lang="uk-UA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І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22097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рапеція 12">
            <a:extLst>
              <a:ext uri="{FF2B5EF4-FFF2-40B4-BE49-F238E27FC236}">
                <a16:creationId xmlns:a16="http://schemas.microsoft.com/office/drawing/2014/main" id="{5B7D3BB3-69B9-43DB-892E-2F591495D65A}"/>
              </a:ext>
            </a:extLst>
          </p:cNvPr>
          <p:cNvSpPr/>
          <p:nvPr/>
        </p:nvSpPr>
        <p:spPr>
          <a:xfrm rot="5400000">
            <a:off x="7396906" y="1704406"/>
            <a:ext cx="1438183" cy="2567621"/>
          </a:xfrm>
          <a:prstGeom prst="trapezoid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497149"/>
            <a:ext cx="12192000" cy="1003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Статистика*</a:t>
            </a:r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621192" y="4167137"/>
            <a:ext cx="353035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>
                <a:ea typeface="Calibri" panose="020F0502020204030204" pitchFamily="34" charset="0"/>
              </a:rPr>
              <a:t>дітей в Україні стикалися з </a:t>
            </a:r>
            <a:r>
              <a:rPr lang="uk-UA" sz="2800" dirty="0" err="1">
                <a:ea typeface="Calibri" panose="020F0502020204030204" pitchFamily="34" charset="0"/>
              </a:rPr>
              <a:t>булінгом</a:t>
            </a:r>
            <a:r>
              <a:rPr lang="uk-UA" sz="2800" dirty="0">
                <a:ea typeface="Calibri" panose="020F0502020204030204" pitchFamily="34" charset="0"/>
              </a:rPr>
              <a:t> у колі однолітків</a:t>
            </a:r>
            <a:endParaRPr lang="uk-UA" sz="280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8ECB31-84FC-49A2-B002-DF7F4DB4BBD9}"/>
              </a:ext>
            </a:extLst>
          </p:cNvPr>
          <p:cNvSpPr/>
          <p:nvPr/>
        </p:nvSpPr>
        <p:spPr>
          <a:xfrm>
            <a:off x="473475" y="5731833"/>
            <a:ext cx="96115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</a:rPr>
              <a:t>*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</a:rPr>
              <a:t>За </a:t>
            </a:r>
            <a:r>
              <a:rPr lang="ru-RU" sz="1200" dirty="0" err="1">
                <a:ea typeface="Calibri" panose="020F0502020204030204" pitchFamily="34" charset="0"/>
              </a:rPr>
              <a:t>даними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дослідження</a:t>
            </a:r>
            <a:r>
              <a:rPr lang="ru-RU" sz="1200" dirty="0">
                <a:ea typeface="Calibri" panose="020F0502020204030204" pitchFamily="34" charset="0"/>
              </a:rPr>
              <a:t>, </a:t>
            </a:r>
            <a:r>
              <a:rPr lang="ru-RU" sz="1200" dirty="0" err="1">
                <a:ea typeface="Calibri" panose="020F0502020204030204" pitchFamily="34" charset="0"/>
              </a:rPr>
              <a:t>проведеного</a:t>
            </a:r>
            <a:r>
              <a:rPr lang="ru-RU" sz="1200" dirty="0">
                <a:ea typeface="Calibri" panose="020F0502020204030204" pitchFamily="34" charset="0"/>
              </a:rPr>
              <a:t> ЮНІСЕФ у лютому 2017 року </a:t>
            </a:r>
            <a:r>
              <a:rPr lang="ru-RU" sz="1200" dirty="0" err="1">
                <a:ea typeface="Calibri" panose="020F0502020204030204" pitchFamily="34" charset="0"/>
              </a:rPr>
              <a:t>серед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дітей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віком</a:t>
            </a:r>
            <a:r>
              <a:rPr lang="ru-RU" sz="1200" dirty="0">
                <a:ea typeface="Calibri" panose="020F0502020204030204" pitchFamily="34" charset="0"/>
              </a:rPr>
              <a:t> 11-17 </a:t>
            </a:r>
            <a:r>
              <a:rPr lang="ru-RU" sz="1200" dirty="0" err="1">
                <a:ea typeface="Calibri" panose="020F0502020204030204" pitchFamily="34" charset="0"/>
              </a:rPr>
              <a:t>років</a:t>
            </a:r>
            <a:r>
              <a:rPr lang="ru-RU" sz="1200" dirty="0">
                <a:ea typeface="Calibri" panose="020F0502020204030204" pitchFamily="34" charset="0"/>
              </a:rPr>
              <a:t> в </a:t>
            </a:r>
            <a:r>
              <a:rPr lang="ru-RU" sz="1200" dirty="0" err="1">
                <a:ea typeface="Calibri" panose="020F0502020204030204" pitchFamily="34" charset="0"/>
              </a:rPr>
              <a:t>усій</a:t>
            </a:r>
            <a:r>
              <a:rPr lang="ru-RU" sz="1200" dirty="0">
                <a:ea typeface="Calibri" panose="020F0502020204030204" pitchFamily="34" charset="0"/>
              </a:rPr>
              <a:t> </a:t>
            </a:r>
            <a:r>
              <a:rPr lang="ru-RU" sz="1200" dirty="0" err="1">
                <a:ea typeface="Calibri" panose="020F0502020204030204" pitchFamily="34" charset="0"/>
              </a:rPr>
              <a:t>Україні</a:t>
            </a:r>
            <a:endParaRPr lang="uk-UA" sz="1200" dirty="0"/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F15E1C92-75BE-479C-BD9D-88920A63E819}"/>
              </a:ext>
            </a:extLst>
          </p:cNvPr>
          <p:cNvGrpSpPr/>
          <p:nvPr/>
        </p:nvGrpSpPr>
        <p:grpSpPr>
          <a:xfrm>
            <a:off x="617986" y="1809294"/>
            <a:ext cx="3536764" cy="2357843"/>
            <a:chOff x="751150" y="1907667"/>
            <a:chExt cx="3536764" cy="2357843"/>
          </a:xfrm>
        </p:grpSpPr>
        <p:graphicFrame>
          <p:nvGraphicFramePr>
            <p:cNvPr id="9" name="Діаграма 8">
              <a:extLst>
                <a:ext uri="{FF2B5EF4-FFF2-40B4-BE49-F238E27FC236}">
                  <a16:creationId xmlns:a16="http://schemas.microsoft.com/office/drawing/2014/main" id="{8799CAC9-876F-486C-B8D0-54ED243CB8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7266316"/>
                </p:ext>
              </p:extLst>
            </p:nvPr>
          </p:nvGraphicFramePr>
          <p:xfrm>
            <a:off x="751150" y="1907667"/>
            <a:ext cx="3536764" cy="2357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800E4D3E-F145-4324-826D-4D9DA6E7421D}"/>
                </a:ext>
              </a:extLst>
            </p:cNvPr>
            <p:cNvSpPr/>
            <p:nvPr/>
          </p:nvSpPr>
          <p:spPr>
            <a:xfrm>
              <a:off x="1630284" y="2676845"/>
              <a:ext cx="17784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000" b="1" dirty="0">
                  <a:solidFill>
                    <a:schemeClr val="accent1"/>
                  </a:solidFill>
                  <a:ea typeface="Calibri" panose="020F0502020204030204" pitchFamily="34" charset="0"/>
                </a:rPr>
                <a:t>67%</a:t>
              </a:r>
              <a:endParaRPr lang="uk-UA" sz="6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6FDB5F6-5138-4A5A-917C-8B796B958CE0}"/>
              </a:ext>
            </a:extLst>
          </p:cNvPr>
          <p:cNvSpPr/>
          <p:nvPr/>
        </p:nvSpPr>
        <p:spPr>
          <a:xfrm>
            <a:off x="4503938" y="4167137"/>
            <a:ext cx="31841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>
                <a:ea typeface="Calibri" panose="020F0502020204030204" pitchFamily="34" charset="0"/>
              </a:rPr>
              <a:t>дітей стали жертвами </a:t>
            </a:r>
            <a:r>
              <a:rPr lang="uk-UA" sz="2800" dirty="0" err="1">
                <a:ea typeface="Calibri" panose="020F0502020204030204" pitchFamily="34" charset="0"/>
              </a:rPr>
              <a:t>булінгу</a:t>
            </a:r>
            <a:endParaRPr lang="uk-UA" sz="2800" dirty="0"/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70252F6B-E94A-4B65-AA13-2F6E84DD7EE0}"/>
              </a:ext>
            </a:extLst>
          </p:cNvPr>
          <p:cNvGrpSpPr/>
          <p:nvPr/>
        </p:nvGrpSpPr>
        <p:grpSpPr>
          <a:xfrm>
            <a:off x="4327618" y="1809294"/>
            <a:ext cx="3536764" cy="2357843"/>
            <a:chOff x="751150" y="1907667"/>
            <a:chExt cx="3536764" cy="2357843"/>
          </a:xfrm>
        </p:grpSpPr>
        <p:graphicFrame>
          <p:nvGraphicFramePr>
            <p:cNvPr id="16" name="Діаграма 15">
              <a:extLst>
                <a:ext uri="{FF2B5EF4-FFF2-40B4-BE49-F238E27FC236}">
                  <a16:creationId xmlns:a16="http://schemas.microsoft.com/office/drawing/2014/main" id="{13F7064A-FEA2-433A-832C-F29A2FD89F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6672594"/>
                </p:ext>
              </p:extLst>
            </p:nvPr>
          </p:nvGraphicFramePr>
          <p:xfrm>
            <a:off x="751150" y="1907667"/>
            <a:ext cx="3536764" cy="2357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A1826CA4-76DD-4B98-9041-1201219C6BAD}"/>
                </a:ext>
              </a:extLst>
            </p:cNvPr>
            <p:cNvSpPr/>
            <p:nvPr/>
          </p:nvSpPr>
          <p:spPr>
            <a:xfrm>
              <a:off x="1630284" y="2676845"/>
              <a:ext cx="17784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000" b="1" dirty="0">
                  <a:solidFill>
                    <a:schemeClr val="accent1"/>
                  </a:solidFill>
                  <a:ea typeface="Calibri" panose="020F0502020204030204" pitchFamily="34" charset="0"/>
                </a:rPr>
                <a:t>24%</a:t>
              </a:r>
              <a:endParaRPr lang="uk-UA" sz="6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86FB2E0C-B73D-43B6-8D2D-CCDDA628CDA8}"/>
              </a:ext>
            </a:extLst>
          </p:cNvPr>
          <p:cNvSpPr/>
          <p:nvPr/>
        </p:nvSpPr>
        <p:spPr>
          <a:xfrm>
            <a:off x="8389890" y="4167137"/>
            <a:ext cx="31841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>
                <a:ea typeface="Calibri" panose="020F0502020204030204" pitchFamily="34" charset="0"/>
              </a:rPr>
              <a:t>з них нікому не розповідали про ці випадки</a:t>
            </a:r>
            <a:endParaRPr lang="uk-UA" sz="2800" dirty="0"/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06BAFE97-38B8-4288-B26F-3EA7A221997F}"/>
              </a:ext>
            </a:extLst>
          </p:cNvPr>
          <p:cNvGrpSpPr/>
          <p:nvPr/>
        </p:nvGrpSpPr>
        <p:grpSpPr>
          <a:xfrm>
            <a:off x="8698141" y="2132342"/>
            <a:ext cx="2567622" cy="1711748"/>
            <a:chOff x="1235721" y="2230715"/>
            <a:chExt cx="2567622" cy="1711748"/>
          </a:xfrm>
        </p:grpSpPr>
        <p:graphicFrame>
          <p:nvGraphicFramePr>
            <p:cNvPr id="20" name="Діаграма 19">
              <a:extLst>
                <a:ext uri="{FF2B5EF4-FFF2-40B4-BE49-F238E27FC236}">
                  <a16:creationId xmlns:a16="http://schemas.microsoft.com/office/drawing/2014/main" id="{FF247717-9B01-4941-BE2B-B83585447C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99294321"/>
                </p:ext>
              </p:extLst>
            </p:nvPr>
          </p:nvGraphicFramePr>
          <p:xfrm>
            <a:off x="1235721" y="2230715"/>
            <a:ext cx="2567622" cy="17117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7E2D0C30-F0D9-4B86-BBAD-E588C97C0D90}"/>
                </a:ext>
              </a:extLst>
            </p:cNvPr>
            <p:cNvSpPr/>
            <p:nvPr/>
          </p:nvSpPr>
          <p:spPr>
            <a:xfrm>
              <a:off x="1873955" y="2781431"/>
              <a:ext cx="1291154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400" b="1" dirty="0">
                  <a:solidFill>
                    <a:schemeClr val="accent1"/>
                  </a:solidFill>
                  <a:ea typeface="Calibri" panose="020F0502020204030204" pitchFamily="34" charset="0"/>
                </a:rPr>
                <a:t>48%</a:t>
              </a:r>
              <a:endParaRPr lang="uk-UA" sz="4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07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8B276BC-A5BC-41B0-8254-3F2F8631B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43940"/>
              </p:ext>
            </p:extLst>
          </p:nvPr>
        </p:nvGraphicFramePr>
        <p:xfrm>
          <a:off x="707985" y="520862"/>
          <a:ext cx="10776030" cy="5316078"/>
        </p:xfrm>
        <a:graphic>
          <a:graphicData uri="http://schemas.openxmlformats.org/drawingml/2006/table">
            <a:tbl>
              <a:tblPr firstRow="1" firstCol="1" bandRow="1"/>
              <a:tblGrid>
                <a:gridCol w="2697321">
                  <a:extLst>
                    <a:ext uri="{9D8B030D-6E8A-4147-A177-3AD203B41FA5}">
                      <a16:colId xmlns:a16="http://schemas.microsoft.com/office/drawing/2014/main" val="2491869123"/>
                    </a:ext>
                  </a:extLst>
                </a:gridCol>
                <a:gridCol w="2695112">
                  <a:extLst>
                    <a:ext uri="{9D8B030D-6E8A-4147-A177-3AD203B41FA5}">
                      <a16:colId xmlns:a16="http://schemas.microsoft.com/office/drawing/2014/main" val="2702875669"/>
                    </a:ext>
                  </a:extLst>
                </a:gridCol>
                <a:gridCol w="2691430">
                  <a:extLst>
                    <a:ext uri="{9D8B030D-6E8A-4147-A177-3AD203B41FA5}">
                      <a16:colId xmlns:a16="http://schemas.microsoft.com/office/drawing/2014/main" val="1408820024"/>
                    </a:ext>
                  </a:extLst>
                </a:gridCol>
                <a:gridCol w="2692167">
                  <a:extLst>
                    <a:ext uri="{9D8B030D-6E8A-4147-A177-3AD203B41FA5}">
                      <a16:colId xmlns:a16="http://schemas.microsoft.com/office/drawing/2014/main" val="4049920506"/>
                    </a:ext>
                  </a:extLst>
                </a:gridCol>
              </a:tblGrid>
              <a:tr h="1140555"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Ляпаси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Поширення неправдивих чуток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Глузування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Погрози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22797"/>
                  </a:ext>
                </a:extLst>
              </a:tr>
              <a:tr h="992498"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Підніжки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Бійки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Вимагання грошей або їжі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Удари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40807"/>
                  </a:ext>
                </a:extLst>
              </a:tr>
              <a:tr h="1026834"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Шантаж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Образливі жести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Стусани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Ігнорування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0806"/>
                  </a:ext>
                </a:extLst>
              </a:tr>
              <a:tr h="1166423"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Пошкодження або знищення особистих речей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Обмацування сексуального характеру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Прізвиська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Образи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73680"/>
                  </a:ext>
                </a:extLst>
              </a:tr>
              <a:tr h="989768"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Повідомлення з образами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Залякування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Поширення образливих фотожаб</a:t>
                      </a: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Штовхання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1" marR="50841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7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04A0632-D281-4570-B179-BE63BB336FE4}"/>
              </a:ext>
            </a:extLst>
          </p:cNvPr>
          <p:cNvSpPr/>
          <p:nvPr/>
        </p:nvSpPr>
        <p:spPr>
          <a:xfrm>
            <a:off x="437632" y="2149276"/>
            <a:ext cx="2357032" cy="305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93147D6E-2E63-4332-976C-1424FC865279}"/>
              </a:ext>
            </a:extLst>
          </p:cNvPr>
          <p:cNvSpPr txBox="1">
            <a:spLocks/>
          </p:cNvSpPr>
          <p:nvPr/>
        </p:nvSpPr>
        <p:spPr>
          <a:xfrm>
            <a:off x="562478" y="3246357"/>
            <a:ext cx="2107340" cy="318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систематичність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85004FD-85D9-4655-96C8-B3165B674515}"/>
              </a:ext>
            </a:extLst>
          </p:cNvPr>
          <p:cNvSpPr/>
          <p:nvPr/>
        </p:nvSpPr>
        <p:spPr>
          <a:xfrm>
            <a:off x="3326407" y="2149276"/>
            <a:ext cx="2357032" cy="305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4C868684-BB5A-4C35-9DB8-677A47D3BDDD}"/>
              </a:ext>
            </a:extLst>
          </p:cNvPr>
          <p:cNvSpPr txBox="1">
            <a:spLocks/>
          </p:cNvSpPr>
          <p:nvPr/>
        </p:nvSpPr>
        <p:spPr>
          <a:xfrm>
            <a:off x="3440647" y="3246357"/>
            <a:ext cx="2107340" cy="15086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три сторони 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504000" indent="-252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+mj-lt"/>
              </a:rPr>
              <a:t>кривдник,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04000" indent="-252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+mj-lt"/>
              </a:rPr>
              <a:t>потерпілий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504000" indent="-252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+mj-lt"/>
              </a:rPr>
              <a:t>спостерігачі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76">
            <a:extLst>
              <a:ext uri="{FF2B5EF4-FFF2-40B4-BE49-F238E27FC236}">
                <a16:creationId xmlns:a16="http://schemas.microsoft.com/office/drawing/2014/main" id="{D3225530-3ED5-48FD-A58D-0D0925DFDA71}"/>
              </a:ext>
            </a:extLst>
          </p:cNvPr>
          <p:cNvSpPr/>
          <p:nvPr/>
        </p:nvSpPr>
        <p:spPr>
          <a:xfrm>
            <a:off x="6215182" y="2149276"/>
            <a:ext cx="2357032" cy="305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867F909-533A-4715-B4E8-D84766C531BF}"/>
              </a:ext>
            </a:extLst>
          </p:cNvPr>
          <p:cNvSpPr txBox="1">
            <a:spLocks/>
          </p:cNvSpPr>
          <p:nvPr/>
        </p:nvSpPr>
        <p:spPr>
          <a:xfrm>
            <a:off x="6343021" y="3246357"/>
            <a:ext cx="2107340" cy="9556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фізичне або психологічне насилля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38CCC904-64F4-44C5-A9AE-A421AACC37ED}"/>
              </a:ext>
            </a:extLst>
          </p:cNvPr>
          <p:cNvGrpSpPr/>
          <p:nvPr/>
        </p:nvGrpSpPr>
        <p:grpSpPr>
          <a:xfrm>
            <a:off x="916254" y="1951517"/>
            <a:ext cx="1399787" cy="1179707"/>
            <a:chOff x="4089267" y="925823"/>
            <a:chExt cx="936056" cy="788887"/>
          </a:xfrm>
        </p:grpSpPr>
        <p:grpSp>
          <p:nvGrpSpPr>
            <p:cNvPr id="14" name="Group 71">
              <a:extLst>
                <a:ext uri="{FF2B5EF4-FFF2-40B4-BE49-F238E27FC236}">
                  <a16:creationId xmlns:a16="http://schemas.microsoft.com/office/drawing/2014/main" id="{646F0DB4-C91A-4C80-A4AA-86D67BE316DA}"/>
                </a:ext>
              </a:extLst>
            </p:cNvPr>
            <p:cNvGrpSpPr/>
            <p:nvPr/>
          </p:nvGrpSpPr>
          <p:grpSpPr>
            <a:xfrm>
              <a:off x="4089267" y="925823"/>
              <a:ext cx="936056" cy="608436"/>
              <a:chOff x="914400" y="3028950"/>
              <a:chExt cx="1524000" cy="990600"/>
            </a:xfrm>
          </p:grpSpPr>
          <p:sp>
            <p:nvSpPr>
              <p:cNvPr id="16" name="Trapezoid 73">
                <a:extLst>
                  <a:ext uri="{FF2B5EF4-FFF2-40B4-BE49-F238E27FC236}">
                    <a16:creationId xmlns:a16="http://schemas.microsoft.com/office/drawing/2014/main" id="{A5C0A27D-5C4B-47AE-AA2B-4A1AD850DC0F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Pentagon 74">
                <a:extLst>
                  <a:ext uri="{FF2B5EF4-FFF2-40B4-BE49-F238E27FC236}">
                    <a16:creationId xmlns:a16="http://schemas.microsoft.com/office/drawing/2014/main" id="{66270F42-D73F-4E32-B635-91F95C49C48A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5" name="Oval 92">
              <a:extLst>
                <a:ext uri="{FF2B5EF4-FFF2-40B4-BE49-F238E27FC236}">
                  <a16:creationId xmlns:a16="http://schemas.microsoft.com/office/drawing/2014/main" id="{98EA7D27-6E81-4259-8311-812D2C9B4405}"/>
                </a:ext>
              </a:extLst>
            </p:cNvPr>
            <p:cNvSpPr/>
            <p:nvPr/>
          </p:nvSpPr>
          <p:spPr>
            <a:xfrm>
              <a:off x="4287891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F90F2D8D-F8FA-47AB-AA42-2C8932A125A7}"/>
              </a:ext>
            </a:extLst>
          </p:cNvPr>
          <p:cNvGrpSpPr/>
          <p:nvPr/>
        </p:nvGrpSpPr>
        <p:grpSpPr>
          <a:xfrm>
            <a:off x="6696797" y="1923017"/>
            <a:ext cx="1399787" cy="1245331"/>
            <a:chOff x="6287239" y="1517903"/>
            <a:chExt cx="772822" cy="687547"/>
          </a:xfrm>
        </p:grpSpPr>
        <p:grpSp>
          <p:nvGrpSpPr>
            <p:cNvPr id="19" name="Group 77">
              <a:extLst>
                <a:ext uri="{FF2B5EF4-FFF2-40B4-BE49-F238E27FC236}">
                  <a16:creationId xmlns:a16="http://schemas.microsoft.com/office/drawing/2014/main" id="{14F82801-7F3A-40AF-BE08-8C7A6D0BF0F9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22" name="Trapezoid 79">
                <a:extLst>
                  <a:ext uri="{FF2B5EF4-FFF2-40B4-BE49-F238E27FC236}">
                    <a16:creationId xmlns:a16="http://schemas.microsoft.com/office/drawing/2014/main" id="{0BD53D70-E4A3-462A-98EC-1E2BD8593C51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Pentagon 80">
                <a:extLst>
                  <a:ext uri="{FF2B5EF4-FFF2-40B4-BE49-F238E27FC236}">
                    <a16:creationId xmlns:a16="http://schemas.microsoft.com/office/drawing/2014/main" id="{CF34C542-CA5C-4046-9D62-D97437E6A964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0" name="Oval 93">
              <a:extLst>
                <a:ext uri="{FF2B5EF4-FFF2-40B4-BE49-F238E27FC236}">
                  <a16:creationId xmlns:a16="http://schemas.microsoft.com/office/drawing/2014/main" id="{4A159A0A-95F3-4C2E-8B4C-9B46AC5C1938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531954B5-50DC-4ED7-8EFC-4556A2F14EC8}"/>
              </a:ext>
            </a:extLst>
          </p:cNvPr>
          <p:cNvGrpSpPr/>
          <p:nvPr/>
        </p:nvGrpSpPr>
        <p:grpSpPr>
          <a:xfrm>
            <a:off x="3805030" y="1951517"/>
            <a:ext cx="1399787" cy="1179707"/>
            <a:chOff x="1972912" y="925823"/>
            <a:chExt cx="936056" cy="788887"/>
          </a:xfrm>
        </p:grpSpPr>
        <p:grpSp>
          <p:nvGrpSpPr>
            <p:cNvPr id="28" name="Group 62">
              <a:extLst>
                <a:ext uri="{FF2B5EF4-FFF2-40B4-BE49-F238E27FC236}">
                  <a16:creationId xmlns:a16="http://schemas.microsoft.com/office/drawing/2014/main" id="{9E89B2DC-2431-4943-9568-10C1238AF722}"/>
                </a:ext>
              </a:extLst>
            </p:cNvPr>
            <p:cNvGrpSpPr/>
            <p:nvPr/>
          </p:nvGrpSpPr>
          <p:grpSpPr>
            <a:xfrm>
              <a:off x="1972912" y="925823"/>
              <a:ext cx="936056" cy="608436"/>
              <a:chOff x="914400" y="3028950"/>
              <a:chExt cx="1524000" cy="990600"/>
            </a:xfrm>
          </p:grpSpPr>
          <p:sp>
            <p:nvSpPr>
              <p:cNvPr id="30" name="Trapezoid 63">
                <a:extLst>
                  <a:ext uri="{FF2B5EF4-FFF2-40B4-BE49-F238E27FC236}">
                    <a16:creationId xmlns:a16="http://schemas.microsoft.com/office/drawing/2014/main" id="{5645C369-1977-4CF7-BBEA-4E1AA48B225A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1" name="Pentagon 64">
                <a:extLst>
                  <a:ext uri="{FF2B5EF4-FFF2-40B4-BE49-F238E27FC236}">
                    <a16:creationId xmlns:a16="http://schemas.microsoft.com/office/drawing/2014/main" id="{B90981C0-C250-48DA-BD79-230AA7A9C805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A5D6C72C-9B58-4242-B7E1-CF68BEDBF43F}"/>
                </a:ext>
              </a:extLst>
            </p:cNvPr>
            <p:cNvSpPr/>
            <p:nvPr/>
          </p:nvSpPr>
          <p:spPr>
            <a:xfrm>
              <a:off x="2171536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9EB86C11-0FC8-4992-AE02-0C50A70A82E7}"/>
              </a:ext>
            </a:extLst>
          </p:cNvPr>
          <p:cNvSpPr/>
          <p:nvPr/>
        </p:nvSpPr>
        <p:spPr>
          <a:xfrm>
            <a:off x="0" y="497149"/>
            <a:ext cx="12192000" cy="1003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Ознаки </a:t>
            </a:r>
            <a:r>
              <a:rPr lang="uk-UA" sz="48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endParaRPr lang="uk-UA" sz="4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76">
            <a:extLst>
              <a:ext uri="{FF2B5EF4-FFF2-40B4-BE49-F238E27FC236}">
                <a16:creationId xmlns:a16="http://schemas.microsoft.com/office/drawing/2014/main" id="{A0D7B2EC-92AB-466C-9CC3-4CD090A883FD}"/>
              </a:ext>
            </a:extLst>
          </p:cNvPr>
          <p:cNvSpPr/>
          <p:nvPr/>
        </p:nvSpPr>
        <p:spPr>
          <a:xfrm>
            <a:off x="9103956" y="2149276"/>
            <a:ext cx="2357032" cy="305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A5C1D6A3-CA4B-4262-AB8B-AB9BFEAC1F9D}"/>
              </a:ext>
            </a:extLst>
          </p:cNvPr>
          <p:cNvSpPr txBox="1">
            <a:spLocks/>
          </p:cNvSpPr>
          <p:nvPr/>
        </p:nvSpPr>
        <p:spPr>
          <a:xfrm>
            <a:off x="9228802" y="3246357"/>
            <a:ext cx="2107340" cy="95564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у кривдника відсутнє розкаяння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8C8F5FC2-3357-456C-AFE2-B4D23D3D58AE}"/>
              </a:ext>
            </a:extLst>
          </p:cNvPr>
          <p:cNvGrpSpPr/>
          <p:nvPr/>
        </p:nvGrpSpPr>
        <p:grpSpPr>
          <a:xfrm>
            <a:off x="9582578" y="1923017"/>
            <a:ext cx="1399787" cy="1245331"/>
            <a:chOff x="6287239" y="1517903"/>
            <a:chExt cx="772822" cy="687547"/>
          </a:xfrm>
        </p:grpSpPr>
        <p:grpSp>
          <p:nvGrpSpPr>
            <p:cNvPr id="38" name="Group 77">
              <a:extLst>
                <a:ext uri="{FF2B5EF4-FFF2-40B4-BE49-F238E27FC236}">
                  <a16:creationId xmlns:a16="http://schemas.microsoft.com/office/drawing/2014/main" id="{4B9811C0-1D51-460F-9523-ED574E06827E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41" name="Trapezoid 79">
                <a:extLst>
                  <a:ext uri="{FF2B5EF4-FFF2-40B4-BE49-F238E27FC236}">
                    <a16:creationId xmlns:a16="http://schemas.microsoft.com/office/drawing/2014/main" id="{23682184-7095-4B54-91A7-5368166667B6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2" name="Pentagon 80">
                <a:extLst>
                  <a:ext uri="{FF2B5EF4-FFF2-40B4-BE49-F238E27FC236}">
                    <a16:creationId xmlns:a16="http://schemas.microsoft.com/office/drawing/2014/main" id="{AC37614D-2B42-4CD4-990A-C98CF79D2021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9" name="Oval 93">
              <a:extLst>
                <a:ext uri="{FF2B5EF4-FFF2-40B4-BE49-F238E27FC236}">
                  <a16:creationId xmlns:a16="http://schemas.microsoft.com/office/drawing/2014/main" id="{D3F1123E-3D11-4B0A-81C2-CAF65F70784D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13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6391A688-97C2-4F1A-97D2-F6284B0E73EA}"/>
              </a:ext>
            </a:extLst>
          </p:cNvPr>
          <p:cNvSpPr/>
          <p:nvPr/>
        </p:nvSpPr>
        <p:spPr>
          <a:xfrm>
            <a:off x="543303" y="25265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BE036989-A35B-4EB0-9514-304B04C3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238" y="2202883"/>
            <a:ext cx="4724762" cy="392591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29B6752-EC55-4620-A512-0760627A682B}"/>
              </a:ext>
            </a:extLst>
          </p:cNvPr>
          <p:cNvSpPr/>
          <p:nvPr/>
        </p:nvSpPr>
        <p:spPr>
          <a:xfrm>
            <a:off x="443691" y="1198830"/>
            <a:ext cx="103554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uk-UA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</a:t>
            </a:r>
            <a:r>
              <a:rPr lang="uk-UA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«Про внесення змін до деяких законодавчих актів України щодо протидії </a:t>
            </a:r>
            <a:r>
              <a:rPr lang="uk-UA" sz="2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(цькуванню)» </a:t>
            </a:r>
            <a:r>
              <a:rPr lang="uk-UA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від 18.12.2018 р.;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4308752-525A-46FA-9606-4A9039288F74}"/>
              </a:ext>
            </a:extLst>
          </p:cNvPr>
          <p:cNvSpPr/>
          <p:nvPr/>
        </p:nvSpPr>
        <p:spPr>
          <a:xfrm>
            <a:off x="443691" y="2108806"/>
            <a:ext cx="7635434" cy="410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Гаряча телефонна лінія щодо </a:t>
            </a:r>
            <a:r>
              <a:rPr lang="uk-UA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116-000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Гаряча лінія з питань запобігання насильству: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Clr>
                <a:schemeClr val="accent2"/>
              </a:buClr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116-123 або 0-800-500-335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Дитяча лінія: </a:t>
            </a:r>
            <a:r>
              <a:rPr lang="uk-UA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116-111 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uk-UA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 0-800-500-225 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(з 12:00 до 16:00);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Центр надання безоплатної правової допомоги: </a:t>
            </a:r>
            <a:r>
              <a:rPr lang="uk-UA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0-800-213-103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Правила розміщення публікацій соціальних мереж.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12E2AC2-8E40-42F5-833B-0EB457793500}"/>
              </a:ext>
            </a:extLst>
          </p:cNvPr>
          <p:cNvSpPr/>
          <p:nvPr/>
        </p:nvSpPr>
        <p:spPr>
          <a:xfrm>
            <a:off x="675185" y="298951"/>
            <a:ext cx="5177741" cy="701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Допомога</a:t>
            </a:r>
            <a:endParaRPr lang="uk-UA" sz="4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9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1099595"/>
            <a:ext cx="12192000" cy="1705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ea typeface="Calibri" panose="020F0502020204030204" pitchFamily="34" charset="0"/>
                <a:cs typeface="Times New Roman" panose="02020603050405020304" pitchFamily="18" charset="0"/>
              </a:rPr>
              <a:t>Публіцистичний стиль </a:t>
            </a:r>
            <a:endParaRPr lang="uk-UA" sz="5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883534" y="3021564"/>
            <a:ext cx="10424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ea typeface="Calibri" panose="020F0502020204030204" pitchFamily="34" charset="0"/>
              </a:rPr>
              <a:t>це стиль, який поширений в ___________________ сферах життя. Його основна мета – ________________________ в суспільстві. При написанні текстів у публіцистичному стилі використовують _____________________.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24326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93D79B2-F796-4226-BDF7-CE1638CBB242}"/>
              </a:ext>
            </a:extLst>
          </p:cNvPr>
          <p:cNvSpPr/>
          <p:nvPr/>
        </p:nvSpPr>
        <p:spPr>
          <a:xfrm>
            <a:off x="543303" y="20635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2F01AF-F3C8-486A-9CDE-3D98B519EB3B}"/>
              </a:ext>
            </a:extLst>
          </p:cNvPr>
          <p:cNvSpPr/>
          <p:nvPr/>
        </p:nvSpPr>
        <p:spPr>
          <a:xfrm>
            <a:off x="738982" y="198314"/>
            <a:ext cx="1071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dirty="0"/>
              <a:t>Тема публіцистичного повідомлення </a:t>
            </a:r>
            <a:endParaRPr lang="uk-UA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067355-82E8-489E-B5B4-16483307A37D}"/>
              </a:ext>
            </a:extLst>
          </p:cNvPr>
          <p:cNvSpPr/>
          <p:nvPr/>
        </p:nvSpPr>
        <p:spPr>
          <a:xfrm>
            <a:off x="0" y="0"/>
            <a:ext cx="289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FC3DCB3-99AE-46A9-A06D-735F44E16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45469"/>
              </p:ext>
            </p:extLst>
          </p:nvPr>
        </p:nvGraphicFramePr>
        <p:xfrm>
          <a:off x="954783" y="1288824"/>
          <a:ext cx="10585176" cy="4556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5176">
                  <a:extLst>
                    <a:ext uri="{9D8B030D-6E8A-4147-A177-3AD203B41FA5}">
                      <a16:colId xmlns:a16="http://schemas.microsoft.com/office/drawing/2014/main" val="1675203111"/>
                    </a:ext>
                  </a:extLst>
                </a:gridCol>
              </a:tblGrid>
              <a:tr h="143608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4800" b="1" noProof="0" dirty="0">
                          <a:effectLst/>
                        </a:rPr>
                        <a:t>«Як можна припинити цькування в соціальних мережах?»</a:t>
                      </a:r>
                      <a:endParaRPr lang="uk-UA" sz="105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4" marR="67454" marT="0" marB="0"/>
                </a:tc>
                <a:extLst>
                  <a:ext uri="{0D108BD9-81ED-4DB2-BD59-A6C34878D82A}">
                    <a16:rowId xmlns:a16="http://schemas.microsoft.com/office/drawing/2014/main" val="759400051"/>
                  </a:ext>
                </a:extLst>
              </a:tr>
              <a:tr h="3120308">
                <a:tc>
                  <a:txBody>
                    <a:bodyPr/>
                    <a:lstStyle/>
                    <a:p>
                      <a:pPr marL="10800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None/>
                        <a:tabLst>
                          <a:tab pos="198755" algn="l"/>
                        </a:tabLs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Вимоги до тексту: </a:t>
                      </a:r>
                    </a:p>
                    <a:p>
                      <a:pPr marL="7200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Обсяг 100-150 слів</a:t>
                      </a:r>
                    </a:p>
                    <a:p>
                      <a:pPr marL="7200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чітка аргументація думки</a:t>
                      </a:r>
                    </a:p>
                    <a:p>
                      <a:pPr marL="7200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реальні дані та факти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7700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9DDB2470-660B-4E2F-91C1-195A9569E273}"/>
              </a:ext>
            </a:extLst>
          </p:cNvPr>
          <p:cNvSpPr/>
          <p:nvPr/>
        </p:nvSpPr>
        <p:spPr>
          <a:xfrm>
            <a:off x="1219489" y="3325119"/>
            <a:ext cx="428972" cy="4289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uk-UA" sz="2800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B791C93-9B5D-4764-BA09-C473A540CB38}"/>
              </a:ext>
            </a:extLst>
          </p:cNvPr>
          <p:cNvSpPr/>
          <p:nvPr/>
        </p:nvSpPr>
        <p:spPr>
          <a:xfrm>
            <a:off x="1219489" y="4028372"/>
            <a:ext cx="428972" cy="4289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uk-UA" sz="28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8FC48B4-B12C-4F04-8EF2-2509E137D5C1}"/>
              </a:ext>
            </a:extLst>
          </p:cNvPr>
          <p:cNvSpPr/>
          <p:nvPr/>
        </p:nvSpPr>
        <p:spPr>
          <a:xfrm>
            <a:off x="1219489" y="4731625"/>
            <a:ext cx="428972" cy="4289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255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163</cp:revision>
  <dcterms:created xsi:type="dcterms:W3CDTF">2018-04-01T13:17:58Z</dcterms:created>
  <dcterms:modified xsi:type="dcterms:W3CDTF">2020-06-25T08:55:04Z</dcterms:modified>
</cp:coreProperties>
</file>