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01" r:id="rId13"/>
    <p:sldId id="31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75" d="100"/>
          <a:sy n="75" d="100"/>
        </p:scale>
        <p:origin x="58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viv.depo.ua/ukr/lviv/lvivski-tramvayi-znovu-zaynyalis-ulyublenoyu-spravoyu-2017122669963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viv.depo.ua/ukr/lviv/lvivski-tramvayi-znovu-zaynyalis-ulyublenoyu-spravoyu-20171226699637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CAFA923E-97A2-439A-8AF1-039168D0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881" y="277793"/>
            <a:ext cx="7635016" cy="5787342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181851" y="178124"/>
            <a:ext cx="5602147" cy="438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ru-RU" sz="5400" b="1" dirty="0" err="1"/>
              <a:t>Граматична</a:t>
            </a:r>
            <a:r>
              <a:rPr lang="ru-RU" sz="5400" b="1" dirty="0"/>
              <a:t> основа </a:t>
            </a:r>
            <a:r>
              <a:rPr lang="ru-RU" sz="5400" b="1" dirty="0" err="1"/>
              <a:t>речення</a:t>
            </a:r>
            <a:r>
              <a:rPr lang="ru-RU" sz="5400" b="1" dirty="0"/>
              <a:t>. </a:t>
            </a:r>
            <a:r>
              <a:rPr lang="ru-RU" sz="5400" b="1" dirty="0" err="1"/>
              <a:t>Односкладне</a:t>
            </a:r>
            <a:r>
              <a:rPr lang="ru-RU" sz="5400" b="1" dirty="0"/>
              <a:t> й </a:t>
            </a:r>
            <a:r>
              <a:rPr lang="ru-RU" sz="5400" b="1" dirty="0" err="1"/>
              <a:t>двоскладне</a:t>
            </a:r>
            <a:r>
              <a:rPr lang="ru-RU" sz="5400" b="1" dirty="0"/>
              <a:t> </a:t>
            </a:r>
            <a:r>
              <a:rPr lang="ru-RU" sz="5400" b="1" dirty="0" err="1"/>
              <a:t>речення</a:t>
            </a:r>
            <a:r>
              <a:rPr lang="ru-RU" sz="5400" b="1" dirty="0"/>
              <a:t>.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>
            <a:extLst>
              <a:ext uri="{FF2B5EF4-FFF2-40B4-BE49-F238E27FC236}">
                <a16:creationId xmlns:a16="http://schemas.microsoft.com/office/drawing/2014/main" id="{78B989B4-BA4F-43AD-98A0-8764EEAC5C0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6452" y="718502"/>
            <a:ext cx="11195464" cy="482885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4465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>
            <a:extLst>
              <a:ext uri="{FF2B5EF4-FFF2-40B4-BE49-F238E27FC236}">
                <a16:creationId xmlns:a16="http://schemas.microsoft.com/office/drawing/2014/main" id="{A9468E38-8B4B-4E2F-9A83-44D264C808CC}"/>
              </a:ext>
            </a:extLst>
          </p:cNvPr>
          <p:cNvPicPr/>
          <p:nvPr/>
        </p:nvPicPr>
        <p:blipFill rotWithShape="1">
          <a:blip r:embed="rId2"/>
          <a:srcRect t="4359"/>
          <a:stretch/>
        </p:blipFill>
        <p:spPr>
          <a:xfrm>
            <a:off x="2164079" y="233679"/>
            <a:ext cx="7863842" cy="59080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7156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E40A71-4C64-4F0A-BAC1-18CC2F9CA45A}"/>
              </a:ext>
            </a:extLst>
          </p:cNvPr>
          <p:cNvSpPr/>
          <p:nvPr/>
        </p:nvSpPr>
        <p:spPr>
          <a:xfrm>
            <a:off x="0" y="985520"/>
            <a:ext cx="121920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err="1"/>
              <a:t>Мовне</a:t>
            </a:r>
            <a:r>
              <a:rPr lang="uk-UA" sz="4800" b="1" dirty="0"/>
              <a:t> маніпулювання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EB8C825-D4BE-4808-8A08-A1F4F60B49CB}"/>
              </a:ext>
            </a:extLst>
          </p:cNvPr>
          <p:cNvSpPr/>
          <p:nvPr/>
        </p:nvSpPr>
        <p:spPr>
          <a:xfrm>
            <a:off x="477520" y="2984976"/>
            <a:ext cx="11236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+mj-lt"/>
                <a:ea typeface="Calibri" panose="020F0502020204030204" pitchFamily="34" charset="0"/>
              </a:rPr>
              <a:t>це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відбір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і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використання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засобів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мови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з метою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прихованої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дії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на адресата,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тобто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певний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мовленнєвий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3200" dirty="0" err="1">
                <a:latin typeface="+mj-lt"/>
                <a:ea typeface="Calibri" panose="020F0502020204030204" pitchFamily="34" charset="0"/>
              </a:rPr>
              <a:t>вплив</a:t>
            </a:r>
            <a:r>
              <a:rPr lang="ru-RU" sz="3200" dirty="0">
                <a:latin typeface="+mj-lt"/>
                <a:ea typeface="Calibri" panose="020F0502020204030204" pitchFamily="34" charset="0"/>
              </a:rPr>
              <a:t>.</a:t>
            </a:r>
            <a:endParaRPr lang="uk-UA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88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>
            <a:extLst>
              <a:ext uri="{FF2B5EF4-FFF2-40B4-BE49-F238E27FC236}">
                <a16:creationId xmlns:a16="http://schemas.microsoft.com/office/drawing/2014/main" id="{FC62C6BE-CFE6-4AB9-8190-C170EE4ECC0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098" y="1158240"/>
            <a:ext cx="12127804" cy="362712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0580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png">
            <a:extLst>
              <a:ext uri="{FF2B5EF4-FFF2-40B4-BE49-F238E27FC236}">
                <a16:creationId xmlns:a16="http://schemas.microsoft.com/office/drawing/2014/main" id="{D7A647DB-5292-4747-9A32-35A0F723473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11119" y="217391"/>
            <a:ext cx="6969762" cy="59355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320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>
            <a:extLst>
              <a:ext uri="{FF2B5EF4-FFF2-40B4-BE49-F238E27FC236}">
                <a16:creationId xmlns:a16="http://schemas.microsoft.com/office/drawing/2014/main" id="{45B6EB83-71A5-4AB5-B212-4B436D6C980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78480" y="0"/>
            <a:ext cx="6035040" cy="6146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9910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png">
            <a:extLst>
              <a:ext uri="{FF2B5EF4-FFF2-40B4-BE49-F238E27FC236}">
                <a16:creationId xmlns:a16="http://schemas.microsoft.com/office/drawing/2014/main" id="{73CCD198-F874-42F7-8A71-8C50E7D108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43147" y="274320"/>
            <a:ext cx="9505706" cy="55168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6909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>
            <a:extLst>
              <a:ext uri="{FF2B5EF4-FFF2-40B4-BE49-F238E27FC236}">
                <a16:creationId xmlns:a16="http://schemas.microsoft.com/office/drawing/2014/main" id="{D282FE21-CBF0-49F3-9D7F-F2D3E4BE0C6F}"/>
              </a:ext>
            </a:extLst>
          </p:cNvPr>
          <p:cNvPicPr/>
          <p:nvPr/>
        </p:nvPicPr>
        <p:blipFill rotWithShape="1">
          <a:blip r:embed="rId2"/>
          <a:srcRect b="1922"/>
          <a:stretch/>
        </p:blipFill>
        <p:spPr>
          <a:xfrm>
            <a:off x="3393439" y="375393"/>
            <a:ext cx="5405122" cy="57307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7960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>
            <a:extLst>
              <a:ext uri="{FF2B5EF4-FFF2-40B4-BE49-F238E27FC236}">
                <a16:creationId xmlns:a16="http://schemas.microsoft.com/office/drawing/2014/main" id="{967BD39A-B261-41AC-AC88-B3DA3334CC6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34080" y="357362"/>
            <a:ext cx="5323840" cy="56352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5813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44753D3-F3FB-433B-9E94-6B4E0502DF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image1.jpg">
            <a:extLst>
              <a:ext uri="{FF2B5EF4-FFF2-40B4-BE49-F238E27FC236}">
                <a16:creationId xmlns:a16="http://schemas.microsoft.com/office/drawing/2014/main" id="{368053F8-8F00-4F41-87D6-A4B5D04020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66065" y="0"/>
            <a:ext cx="4859869" cy="6858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7567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depo.ua/745xX/Dec2017/350958.jpg">
            <a:extLst>
              <a:ext uri="{FF2B5EF4-FFF2-40B4-BE49-F238E27FC236}">
                <a16:creationId xmlns:a16="http://schemas.microsoft.com/office/drawing/2014/main" id="{AA95119D-F041-426A-BB70-B398BCE4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80977" cy="600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BE04036-EB2F-4B50-97BD-63E103B411ED}"/>
              </a:ext>
            </a:extLst>
          </p:cNvPr>
          <p:cNvSpPr/>
          <p:nvPr/>
        </p:nvSpPr>
        <p:spPr>
          <a:xfrm>
            <a:off x="7437120" y="503084"/>
            <a:ext cx="4622800" cy="35405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sz="2400" i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 Львові на вулиці Чупринки зупинився рух трамваїв. Про це пише </a:t>
            </a:r>
            <a:r>
              <a:rPr lang="uk-UA" sz="2400" i="1" dirty="0" err="1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Depo.Львів</a:t>
            </a:r>
            <a:r>
              <a:rPr lang="uk-UA" sz="2400" i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 посиланням на ГО «Варта-1».</a:t>
            </a:r>
            <a:endParaRPr lang="uk-UA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uk-UA" sz="2400" i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 йдеться у повідомленні, трамваї не можуть проїхати через припаркований автомобіль.</a:t>
            </a:r>
            <a:endParaRPr lang="uk-UA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EFBF934-0C77-4CF2-9C07-54F78487B9A6}"/>
              </a:ext>
            </a:extLst>
          </p:cNvPr>
          <p:cNvSpPr/>
          <p:nvPr/>
        </p:nvSpPr>
        <p:spPr>
          <a:xfrm>
            <a:off x="5369560" y="4995878"/>
            <a:ext cx="6096000" cy="665631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uk-UA" i="1" u="sng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https://lviv.depo.ua/ukr/lviv/lvivski-tramvayi-znovu-zaynyalis-ulyublenoyu-spravoyu-20171226699637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8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BE04036-EB2F-4B50-97BD-63E103B411ED}"/>
              </a:ext>
            </a:extLst>
          </p:cNvPr>
          <p:cNvSpPr/>
          <p:nvPr/>
        </p:nvSpPr>
        <p:spPr>
          <a:xfrm>
            <a:off x="260668" y="914400"/>
            <a:ext cx="11199812" cy="4365945"/>
          </a:xfrm>
          <a:prstGeom prst="rect">
            <a:avLst/>
          </a:prstGeom>
        </p:spPr>
        <p:txBody>
          <a:bodyPr wrap="square" tIns="0" bIns="0"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uk-UA" sz="2400" i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Романтичний тур «За коханням до Самбора» створили на Львівщині. Альфою та омегою маршруту є храм Різдва Пресвятої Богородиці (1728 р.), де зберігаються мощі покровителя усіх закоханих – святого Валентина. Про це повідомляє кореспондент Укрінформу.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uk-UA" sz="2400" i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«Українські історії кохання є не менш пристрасними та захопливими, ніж </a:t>
            </a:r>
            <a:r>
              <a:rPr lang="uk-UA" sz="2400" i="1" dirty="0" err="1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найзворушливіші</a:t>
            </a:r>
            <a:r>
              <a:rPr lang="uk-UA" sz="2400" i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світові легенди. Пам`ять про них живе у шедеврах архітектури, стіни яких зберігають секрети романтичних побачень та ніжних, як пелюстки троянд, поцілунків. До свята усіх закоханих, пропонуємо вам ознайомитися з однією з таких історій та відвідати місто Самбір, в якому зберігаються мощі святого Валентина», - зазначила начальник управління туризму та курортів Львівської ОДА Наталія </a:t>
            </a:r>
            <a:r>
              <a:rPr lang="uk-UA" sz="2400" i="1" dirty="0" err="1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Табака</a:t>
            </a:r>
            <a:r>
              <a:rPr lang="uk-UA" sz="2400" i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За її словами, тур передбачає відвідини палацу </a:t>
            </a:r>
            <a:r>
              <a:rPr lang="uk-UA" sz="2400" i="1" dirty="0" err="1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Фредрів</a:t>
            </a:r>
            <a:r>
              <a:rPr lang="uk-UA" sz="2400" i="1" dirty="0">
                <a:solidFill>
                  <a:srgbClr val="2222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-Шептицьких у с. Вишня Городоцького району.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EFBF934-0C77-4CF2-9C07-54F78487B9A6}"/>
              </a:ext>
            </a:extLst>
          </p:cNvPr>
          <p:cNvSpPr/>
          <p:nvPr/>
        </p:nvSpPr>
        <p:spPr>
          <a:xfrm>
            <a:off x="260668" y="5280345"/>
            <a:ext cx="11199812" cy="3735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uk-UA" i="1" u="sng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https://lviv.depo.ua/ukr/lviv/lvivski-tramvayi-znovu-zaynyalis-ulyublenoyu-spravoyu-20171226699637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59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225</Words>
  <Application>Microsoft Office PowerPoint</Application>
  <PresentationFormat>Широкий екран</PresentationFormat>
  <Paragraphs>9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</cp:lastModifiedBy>
  <cp:revision>144</cp:revision>
  <dcterms:created xsi:type="dcterms:W3CDTF">2018-04-01T13:17:58Z</dcterms:created>
  <dcterms:modified xsi:type="dcterms:W3CDTF">2019-08-23T12:05:32Z</dcterms:modified>
</cp:coreProperties>
</file>